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A9F264-7F73-49A6-BB2D-52538A3E885A}" type="datetimeFigureOut">
              <a:rPr lang="en-US" smtClean="0"/>
              <a:pPr/>
              <a:t>6/23/2010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8412E4-0A8E-4ED9-9BC1-63CF24285FB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04067CB-2C66-4784-8C36-AAFC1D17E8E7}" type="slidenum">
              <a:rPr lang="en-GB" smtClean="0"/>
              <a:pPr/>
              <a:t>12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04067CB-2C66-4784-8C36-AAFC1D17E8E7}" type="slidenum">
              <a:rPr lang="en-GB" smtClean="0"/>
              <a:pPr/>
              <a:t>14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9DD7D29-19C5-4013-85F6-14F5A7B151DF}" type="datetimeFigureOut">
              <a:rPr lang="en-US" smtClean="0"/>
              <a:pPr/>
              <a:t>6/23/2010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7D29-19C5-4013-85F6-14F5A7B151DF}" type="datetimeFigureOut">
              <a:rPr lang="en-US" smtClean="0"/>
              <a:pPr/>
              <a:t>6/23/2010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7D29-19C5-4013-85F6-14F5A7B151DF}" type="datetimeFigureOut">
              <a:rPr lang="en-US" smtClean="0"/>
              <a:pPr/>
              <a:t>6/23/2010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7D29-19C5-4013-85F6-14F5A7B151DF}" type="datetimeFigureOut">
              <a:rPr lang="en-US" smtClean="0"/>
              <a:pPr/>
              <a:t>6/23/2010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DD7D29-19C5-4013-85F6-14F5A7B151DF}" type="datetimeFigureOut">
              <a:rPr lang="en-US" smtClean="0"/>
              <a:pPr/>
              <a:t>6/23/2010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9DD7D29-19C5-4013-85F6-14F5A7B151DF}" type="datetimeFigureOut">
              <a:rPr lang="en-US" smtClean="0"/>
              <a:pPr/>
              <a:t>6/23/2010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9DD7D29-19C5-4013-85F6-14F5A7B151DF}" type="datetimeFigureOut">
              <a:rPr lang="en-US" smtClean="0"/>
              <a:pPr/>
              <a:t>6/23/2010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9DD7D29-19C5-4013-85F6-14F5A7B151DF}" type="datetimeFigureOut">
              <a:rPr lang="en-US" smtClean="0"/>
              <a:pPr/>
              <a:t>6/23/2010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DD7D29-19C5-4013-85F6-14F5A7B151DF}" type="datetimeFigureOut">
              <a:rPr lang="en-US" smtClean="0"/>
              <a:pPr/>
              <a:t>6/23/2010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DD7D29-19C5-4013-85F6-14F5A7B151DF}" type="datetimeFigureOut">
              <a:rPr lang="en-US" smtClean="0"/>
              <a:pPr/>
              <a:t>6/23/2010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DD7D29-19C5-4013-85F6-14F5A7B151DF}" type="datetimeFigureOut">
              <a:rPr lang="en-US" smtClean="0"/>
              <a:pPr/>
              <a:t>6/23/2010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10B26-5D8A-467D-8520-E9C50ACA171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DD7D29-19C5-4013-85F6-14F5A7B151DF}" type="datetimeFigureOut">
              <a:rPr lang="en-US" smtClean="0"/>
              <a:pPr/>
              <a:t>6/23/2010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10B26-5D8A-467D-8520-E9C50ACA17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1.jpeg"/><Relationship Id="rId7" Type="http://schemas.openxmlformats.org/officeDocument/2006/relationships/image" Target="../media/image7.jpeg"/><Relationship Id="rId2" Type="http://schemas.openxmlformats.org/officeDocument/2006/relationships/image" Target="../media/image3.gif"/><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1.jpeg"/><Relationship Id="rId10" Type="http://schemas.openxmlformats.org/officeDocument/2006/relationships/image" Target="../media/image7.jpeg"/><Relationship Id="rId4" Type="http://schemas.openxmlformats.org/officeDocument/2006/relationships/image" Target="../media/image5.jpeg"/><Relationship Id="rId9" Type="http://schemas.openxmlformats.org/officeDocument/2006/relationships/image" Target="../media/image3.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43116"/>
            <a:ext cx="9001156" cy="1470025"/>
          </a:xfrm>
        </p:spPr>
        <p:txBody>
          <a:bodyPr>
            <a:noAutofit/>
          </a:bodyPr>
          <a:lstStyle/>
          <a:p>
            <a:r>
              <a:rPr lang="en-GB" sz="6000" dirty="0" smtClean="0"/>
              <a:t>(5) Energy and ecosystems</a:t>
            </a:r>
            <a:endParaRPr lang="en-GB" sz="6000" dirty="0"/>
          </a:p>
        </p:txBody>
      </p:sp>
      <p:sp>
        <p:nvSpPr>
          <p:cNvPr id="3" name="Subtitle 2"/>
          <p:cNvSpPr>
            <a:spLocks noGrp="1"/>
          </p:cNvSpPr>
          <p:nvPr>
            <p:ph type="subTitle" idx="1"/>
          </p:nvPr>
        </p:nvSpPr>
        <p:spPr/>
        <p:txBody>
          <a:bodyPr/>
          <a:lstStyle/>
          <a:p>
            <a:r>
              <a:rPr lang="en-GB" dirty="0" smtClean="0">
                <a:solidFill>
                  <a:schemeClr val="tx1"/>
                </a:solidFill>
              </a:rPr>
              <a:t>5.1 Food chains and food webs</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60"/>
            <a:ext cx="8229600" cy="1143000"/>
          </a:xfrm>
        </p:spPr>
        <p:txBody>
          <a:bodyPr>
            <a:normAutofit fontScale="90000"/>
          </a:bodyPr>
          <a:lstStyle/>
          <a:p>
            <a:r>
              <a:rPr lang="en-GB" b="1" dirty="0" smtClean="0"/>
              <a:t>Activity:</a:t>
            </a:r>
            <a:r>
              <a:rPr lang="en-GB" dirty="0" smtClean="0"/>
              <a:t>  </a:t>
            </a:r>
            <a:r>
              <a:rPr lang="en-GB" b="1" dirty="0" smtClean="0"/>
              <a:t>Complete the table below</a:t>
            </a:r>
            <a:r>
              <a:rPr lang="en-GB" b="1" dirty="0"/>
              <a:t> </a:t>
            </a:r>
            <a:r>
              <a:rPr lang="en-GB" b="1" dirty="0" smtClean="0"/>
              <a:t>to give 3 examples of food chains.</a:t>
            </a:r>
            <a:endParaRPr lang="en-GB" dirty="0"/>
          </a:p>
        </p:txBody>
      </p:sp>
      <p:graphicFrame>
        <p:nvGraphicFramePr>
          <p:cNvPr id="4" name="Content Placeholder 3"/>
          <p:cNvGraphicFramePr>
            <a:graphicFrameLocks noGrp="1"/>
          </p:cNvGraphicFramePr>
          <p:nvPr>
            <p:ph idx="1"/>
          </p:nvPr>
        </p:nvGraphicFramePr>
        <p:xfrm>
          <a:off x="214312" y="1428736"/>
          <a:ext cx="8786844" cy="3614748"/>
        </p:xfrm>
        <a:graphic>
          <a:graphicData uri="http://schemas.openxmlformats.org/drawingml/2006/table">
            <a:tbl>
              <a:tblPr firstRow="1" bandRow="1">
                <a:tableStyleId>{5C22544A-7EE6-4342-B048-85BDC9FD1C3A}</a:tableStyleId>
              </a:tblPr>
              <a:tblGrid>
                <a:gridCol w="3000366"/>
                <a:gridCol w="2000264"/>
                <a:gridCol w="1928826"/>
                <a:gridCol w="1857388"/>
              </a:tblGrid>
              <a:tr h="602458">
                <a:tc>
                  <a:txBody>
                    <a:bodyPr/>
                    <a:lstStyle/>
                    <a:p>
                      <a:pPr algn="ctr"/>
                      <a:r>
                        <a:rPr lang="en-GB" sz="3200" dirty="0" err="1" smtClean="0"/>
                        <a:t>Trophic</a:t>
                      </a:r>
                      <a:r>
                        <a:rPr lang="en-GB" sz="3200" baseline="0" dirty="0" smtClean="0"/>
                        <a:t> level</a:t>
                      </a:r>
                      <a:endParaRPr lang="en-GB" sz="3200" dirty="0"/>
                    </a:p>
                  </a:txBody>
                  <a:tcPr>
                    <a:solidFill>
                      <a:schemeClr val="tx1"/>
                    </a:solidFill>
                  </a:tcPr>
                </a:tc>
                <a:tc>
                  <a:txBody>
                    <a:bodyPr/>
                    <a:lstStyle/>
                    <a:p>
                      <a:pPr algn="ctr"/>
                      <a:r>
                        <a:rPr lang="en-GB" sz="3200" dirty="0" smtClean="0"/>
                        <a:t>Grassland</a:t>
                      </a:r>
                      <a:endParaRPr lang="en-GB" sz="3200" dirty="0"/>
                    </a:p>
                  </a:txBody>
                  <a:tcPr>
                    <a:solidFill>
                      <a:schemeClr val="tx1"/>
                    </a:solidFill>
                  </a:tcPr>
                </a:tc>
                <a:tc>
                  <a:txBody>
                    <a:bodyPr/>
                    <a:lstStyle/>
                    <a:p>
                      <a:pPr algn="ctr"/>
                      <a:r>
                        <a:rPr lang="en-GB" sz="3200" dirty="0" smtClean="0"/>
                        <a:t>Pond</a:t>
                      </a:r>
                      <a:endParaRPr lang="en-GB" sz="3200" dirty="0"/>
                    </a:p>
                  </a:txBody>
                  <a:tcPr>
                    <a:solidFill>
                      <a:schemeClr val="tx1"/>
                    </a:solidFill>
                  </a:tcPr>
                </a:tc>
                <a:tc>
                  <a:txBody>
                    <a:bodyPr/>
                    <a:lstStyle/>
                    <a:p>
                      <a:pPr algn="ctr"/>
                      <a:r>
                        <a:rPr lang="en-GB" sz="3200" dirty="0" smtClean="0"/>
                        <a:t>Seashore</a:t>
                      </a:r>
                      <a:endParaRPr lang="en-GB" sz="3200" dirty="0"/>
                    </a:p>
                  </a:txBody>
                  <a:tcPr>
                    <a:solidFill>
                      <a:schemeClr val="tx1"/>
                    </a:solidFill>
                  </a:tcPr>
                </a:tc>
              </a:tr>
              <a:tr h="602458">
                <a:tc>
                  <a:txBody>
                    <a:bodyPr/>
                    <a:lstStyle/>
                    <a:p>
                      <a:pPr algn="ctr"/>
                      <a:r>
                        <a:rPr lang="en-GB" sz="2400" dirty="0" smtClean="0"/>
                        <a:t>Quaternary consumer</a:t>
                      </a:r>
                      <a:endParaRPr lang="en-GB" sz="2400" dirty="0"/>
                    </a:p>
                  </a:txBody>
                  <a:tcPr>
                    <a:solidFill>
                      <a:schemeClr val="bg1">
                        <a:lumMod val="85000"/>
                      </a:schemeClr>
                    </a:solidFill>
                  </a:tcPr>
                </a:tc>
                <a:tc>
                  <a:txBody>
                    <a:bodyPr/>
                    <a:lstStyle/>
                    <a:p>
                      <a:pPr algn="ctr"/>
                      <a:r>
                        <a:rPr lang="en-GB" sz="2400" dirty="0" smtClean="0"/>
                        <a:t>Stoat</a:t>
                      </a:r>
                      <a:endParaRPr lang="en-GB" sz="2400" dirty="0"/>
                    </a:p>
                  </a:txBody>
                  <a:tcPr>
                    <a:solidFill>
                      <a:schemeClr val="bg1">
                        <a:lumMod val="85000"/>
                      </a:schemeClr>
                    </a:solidFill>
                  </a:tcPr>
                </a:tc>
                <a:tc>
                  <a:txBody>
                    <a:bodyPr/>
                    <a:lstStyle/>
                    <a:p>
                      <a:pPr algn="ctr"/>
                      <a:r>
                        <a:rPr lang="en-GB" sz="2400" dirty="0" smtClean="0"/>
                        <a:t>Pike</a:t>
                      </a:r>
                      <a:endParaRPr lang="en-GB" sz="2400" dirty="0"/>
                    </a:p>
                  </a:txBody>
                  <a:tcPr>
                    <a:solidFill>
                      <a:schemeClr val="bg1">
                        <a:lumMod val="85000"/>
                      </a:schemeClr>
                    </a:solidFill>
                  </a:tcPr>
                </a:tc>
                <a:tc>
                  <a:txBody>
                    <a:bodyPr/>
                    <a:lstStyle/>
                    <a:p>
                      <a:pPr algn="ctr"/>
                      <a:r>
                        <a:rPr lang="en-GB" sz="2400" dirty="0" smtClean="0"/>
                        <a:t>Seagull</a:t>
                      </a:r>
                      <a:endParaRPr lang="en-GB" sz="2400" dirty="0"/>
                    </a:p>
                  </a:txBody>
                  <a:tcPr>
                    <a:solidFill>
                      <a:schemeClr val="bg1">
                        <a:lumMod val="85000"/>
                      </a:schemeClr>
                    </a:solidFill>
                  </a:tcPr>
                </a:tc>
              </a:tr>
              <a:tr h="602458">
                <a:tc>
                  <a:txBody>
                    <a:bodyPr/>
                    <a:lstStyle/>
                    <a:p>
                      <a:pPr algn="ctr"/>
                      <a:r>
                        <a:rPr lang="en-GB" sz="2400" dirty="0" smtClean="0"/>
                        <a:t>Tertiary consumer</a:t>
                      </a:r>
                      <a:endParaRPr lang="en-GB" sz="2400" dirty="0"/>
                    </a:p>
                  </a:txBody>
                  <a:tcPr>
                    <a:solidFill>
                      <a:schemeClr val="bg1">
                        <a:lumMod val="95000"/>
                      </a:schemeClr>
                    </a:solidFill>
                  </a:tcPr>
                </a:tc>
                <a:tc>
                  <a:txBody>
                    <a:bodyPr/>
                    <a:lstStyle/>
                    <a:p>
                      <a:pPr algn="ctr"/>
                      <a:r>
                        <a:rPr lang="en-GB" sz="2400" dirty="0" smtClean="0"/>
                        <a:t>Grass snake</a:t>
                      </a:r>
                      <a:endParaRPr lang="en-GB" sz="2400" dirty="0"/>
                    </a:p>
                  </a:txBody>
                  <a:tcPr>
                    <a:solidFill>
                      <a:schemeClr val="bg1">
                        <a:lumMod val="95000"/>
                      </a:schemeClr>
                    </a:solidFill>
                  </a:tcPr>
                </a:tc>
                <a:tc>
                  <a:txBody>
                    <a:bodyPr/>
                    <a:lstStyle/>
                    <a:p>
                      <a:pPr algn="ctr"/>
                      <a:r>
                        <a:rPr lang="en-GB" sz="2400" dirty="0" smtClean="0"/>
                        <a:t>Stickleback</a:t>
                      </a:r>
                      <a:endParaRPr lang="en-GB" sz="2400" dirty="0"/>
                    </a:p>
                  </a:txBody>
                  <a:tcPr>
                    <a:solidFill>
                      <a:schemeClr val="bg1">
                        <a:lumMod val="95000"/>
                      </a:schemeClr>
                    </a:solidFill>
                  </a:tcPr>
                </a:tc>
                <a:tc>
                  <a:txBody>
                    <a:bodyPr/>
                    <a:lstStyle/>
                    <a:p>
                      <a:pPr algn="ctr"/>
                      <a:r>
                        <a:rPr lang="en-GB" sz="2400" dirty="0" smtClean="0"/>
                        <a:t>Crab</a:t>
                      </a:r>
                      <a:endParaRPr lang="en-GB" sz="2400" dirty="0"/>
                    </a:p>
                  </a:txBody>
                  <a:tcPr>
                    <a:solidFill>
                      <a:schemeClr val="bg1">
                        <a:lumMod val="95000"/>
                      </a:schemeClr>
                    </a:solidFill>
                  </a:tcPr>
                </a:tc>
              </a:tr>
              <a:tr h="602458">
                <a:tc>
                  <a:txBody>
                    <a:bodyPr/>
                    <a:lstStyle/>
                    <a:p>
                      <a:pPr algn="ctr"/>
                      <a:r>
                        <a:rPr lang="en-GB" sz="2400" dirty="0" smtClean="0"/>
                        <a:t>Secondary Consumer</a:t>
                      </a:r>
                      <a:endParaRPr lang="en-GB" sz="2400" dirty="0"/>
                    </a:p>
                  </a:txBody>
                  <a:tcPr>
                    <a:solidFill>
                      <a:schemeClr val="bg1">
                        <a:lumMod val="85000"/>
                      </a:schemeClr>
                    </a:solidFill>
                  </a:tcPr>
                </a:tc>
                <a:tc>
                  <a:txBody>
                    <a:bodyPr/>
                    <a:lstStyle/>
                    <a:p>
                      <a:pPr algn="ctr"/>
                      <a:r>
                        <a:rPr lang="en-GB" sz="2400" dirty="0" smtClean="0"/>
                        <a:t>Toad</a:t>
                      </a:r>
                      <a:endParaRPr lang="en-GB" sz="2400" dirty="0"/>
                    </a:p>
                  </a:txBody>
                  <a:tcPr>
                    <a:solidFill>
                      <a:schemeClr val="bg1">
                        <a:lumMod val="85000"/>
                      </a:schemeClr>
                    </a:solidFill>
                  </a:tcPr>
                </a:tc>
                <a:tc>
                  <a:txBody>
                    <a:bodyPr/>
                    <a:lstStyle/>
                    <a:p>
                      <a:pPr algn="ctr"/>
                      <a:r>
                        <a:rPr lang="en-GB" sz="2400" dirty="0" smtClean="0"/>
                        <a:t>Leech</a:t>
                      </a:r>
                      <a:endParaRPr lang="en-GB" sz="2400" dirty="0"/>
                    </a:p>
                  </a:txBody>
                  <a:tcPr>
                    <a:solidFill>
                      <a:schemeClr val="bg1">
                        <a:lumMod val="85000"/>
                      </a:schemeClr>
                    </a:solidFill>
                  </a:tcPr>
                </a:tc>
                <a:tc>
                  <a:txBody>
                    <a:bodyPr/>
                    <a:lstStyle/>
                    <a:p>
                      <a:pPr algn="ctr"/>
                      <a:r>
                        <a:rPr lang="en-GB" sz="2400" dirty="0" smtClean="0"/>
                        <a:t>Whelk</a:t>
                      </a:r>
                      <a:endParaRPr lang="en-GB" sz="2400" dirty="0"/>
                    </a:p>
                  </a:txBody>
                  <a:tcPr>
                    <a:solidFill>
                      <a:schemeClr val="bg1">
                        <a:lumMod val="85000"/>
                      </a:schemeClr>
                    </a:solidFill>
                  </a:tcPr>
                </a:tc>
              </a:tr>
              <a:tr h="602458">
                <a:tc>
                  <a:txBody>
                    <a:bodyPr/>
                    <a:lstStyle/>
                    <a:p>
                      <a:pPr algn="ctr"/>
                      <a:r>
                        <a:rPr lang="en-GB" sz="2400" dirty="0" smtClean="0"/>
                        <a:t>Primary</a:t>
                      </a:r>
                      <a:r>
                        <a:rPr lang="en-GB" sz="2400" baseline="0" dirty="0" smtClean="0"/>
                        <a:t> consumer</a:t>
                      </a:r>
                      <a:endParaRPr lang="en-GB" sz="2400" dirty="0"/>
                    </a:p>
                  </a:txBody>
                  <a:tcPr>
                    <a:solidFill>
                      <a:schemeClr val="bg1">
                        <a:lumMod val="95000"/>
                      </a:schemeClr>
                    </a:solidFill>
                  </a:tcPr>
                </a:tc>
                <a:tc>
                  <a:txBody>
                    <a:bodyPr/>
                    <a:lstStyle/>
                    <a:p>
                      <a:pPr algn="ctr"/>
                      <a:r>
                        <a:rPr lang="en-GB" sz="2400" dirty="0" smtClean="0"/>
                        <a:t>Caterpillar</a:t>
                      </a:r>
                      <a:endParaRPr lang="en-GB" sz="2400" dirty="0"/>
                    </a:p>
                  </a:txBody>
                  <a:tcPr>
                    <a:solidFill>
                      <a:schemeClr val="bg1">
                        <a:lumMod val="95000"/>
                      </a:schemeClr>
                    </a:solidFill>
                  </a:tcPr>
                </a:tc>
                <a:tc>
                  <a:txBody>
                    <a:bodyPr/>
                    <a:lstStyle/>
                    <a:p>
                      <a:pPr algn="ctr"/>
                      <a:r>
                        <a:rPr lang="en-GB" sz="2400" dirty="0" smtClean="0"/>
                        <a:t>Water snail</a:t>
                      </a:r>
                      <a:endParaRPr lang="en-GB" sz="2400" dirty="0"/>
                    </a:p>
                  </a:txBody>
                  <a:tcPr>
                    <a:solidFill>
                      <a:schemeClr val="bg1">
                        <a:lumMod val="95000"/>
                      </a:schemeClr>
                    </a:solidFill>
                  </a:tcPr>
                </a:tc>
                <a:tc>
                  <a:txBody>
                    <a:bodyPr/>
                    <a:lstStyle/>
                    <a:p>
                      <a:pPr algn="ctr"/>
                      <a:r>
                        <a:rPr lang="en-GB" sz="2400" dirty="0" smtClean="0"/>
                        <a:t>Limpet</a:t>
                      </a:r>
                      <a:endParaRPr lang="en-GB" sz="2400" dirty="0"/>
                    </a:p>
                  </a:txBody>
                  <a:tcPr>
                    <a:solidFill>
                      <a:schemeClr val="bg1">
                        <a:lumMod val="95000"/>
                      </a:schemeClr>
                    </a:solidFill>
                  </a:tcPr>
                </a:tc>
              </a:tr>
              <a:tr h="602458">
                <a:tc>
                  <a:txBody>
                    <a:bodyPr/>
                    <a:lstStyle/>
                    <a:p>
                      <a:pPr algn="ctr"/>
                      <a:r>
                        <a:rPr lang="en-GB" sz="2400" dirty="0" smtClean="0"/>
                        <a:t>Producer</a:t>
                      </a:r>
                      <a:endParaRPr lang="en-GB" sz="2400" dirty="0"/>
                    </a:p>
                  </a:txBody>
                  <a:tcPr>
                    <a:solidFill>
                      <a:schemeClr val="bg1">
                        <a:lumMod val="85000"/>
                      </a:schemeClr>
                    </a:solidFill>
                  </a:tcPr>
                </a:tc>
                <a:tc>
                  <a:txBody>
                    <a:bodyPr/>
                    <a:lstStyle/>
                    <a:p>
                      <a:pPr algn="ctr"/>
                      <a:r>
                        <a:rPr lang="en-GB" sz="2400" dirty="0" smtClean="0"/>
                        <a:t>Grass</a:t>
                      </a:r>
                      <a:endParaRPr lang="en-GB" sz="2400" dirty="0"/>
                    </a:p>
                  </a:txBody>
                  <a:tcPr>
                    <a:solidFill>
                      <a:schemeClr val="bg1">
                        <a:lumMod val="85000"/>
                      </a:schemeClr>
                    </a:solidFill>
                  </a:tcPr>
                </a:tc>
                <a:tc>
                  <a:txBody>
                    <a:bodyPr/>
                    <a:lstStyle/>
                    <a:p>
                      <a:pPr algn="ctr"/>
                      <a:r>
                        <a:rPr lang="en-GB" sz="2400" dirty="0" smtClean="0"/>
                        <a:t>Pondweed</a:t>
                      </a:r>
                      <a:endParaRPr lang="en-GB" sz="2400" dirty="0"/>
                    </a:p>
                  </a:txBody>
                  <a:tcPr>
                    <a:solidFill>
                      <a:schemeClr val="bg1">
                        <a:lumMod val="85000"/>
                      </a:schemeClr>
                    </a:solidFill>
                  </a:tcPr>
                </a:tc>
                <a:tc>
                  <a:txBody>
                    <a:bodyPr/>
                    <a:lstStyle/>
                    <a:p>
                      <a:pPr algn="ctr"/>
                      <a:r>
                        <a:rPr lang="en-GB" sz="2400" dirty="0" smtClean="0"/>
                        <a:t>Seaweed</a:t>
                      </a:r>
                      <a:endParaRPr lang="en-GB" sz="2400" dirty="0"/>
                    </a:p>
                  </a:txBody>
                  <a:tcPr>
                    <a:solidFill>
                      <a:schemeClr val="bg1">
                        <a:lumMod val="85000"/>
                      </a:schemeClr>
                    </a:solidFill>
                  </a:tcPr>
                </a:tc>
              </a:tr>
            </a:tbl>
          </a:graphicData>
        </a:graphic>
      </p:graphicFrame>
      <p:sp>
        <p:nvSpPr>
          <p:cNvPr id="5" name="TextBox 4"/>
          <p:cNvSpPr txBox="1"/>
          <p:nvPr/>
        </p:nvSpPr>
        <p:spPr>
          <a:xfrm>
            <a:off x="214282" y="5286388"/>
            <a:ext cx="8715436" cy="1200329"/>
          </a:xfrm>
          <a:prstGeom prst="rect">
            <a:avLst/>
          </a:prstGeom>
          <a:noFill/>
        </p:spPr>
        <p:txBody>
          <a:bodyPr wrap="square" rtlCol="0">
            <a:spAutoFit/>
          </a:bodyPr>
          <a:lstStyle/>
          <a:p>
            <a:r>
              <a:rPr lang="en-GB" sz="2400" dirty="0" smtClean="0"/>
              <a:t>Toad, stoat, caterpillar, crab, leech, grass snake, pond weed, pike, seagull, stickle back, whelk, water snail, limpet, sea weed, </a:t>
            </a:r>
            <a:r>
              <a:rPr lang="en-GB" sz="2400" dirty="0" smtClean="0"/>
              <a:t>grass</a:t>
            </a:r>
          </a:p>
          <a:p>
            <a:r>
              <a:rPr lang="en-GB" sz="2400" dirty="0" smtClean="0"/>
              <a:t>		The first one has been done for you!</a:t>
            </a:r>
            <a:endParaRPr lang="en-GB" sz="2400" dirty="0"/>
          </a:p>
        </p:txBody>
      </p:sp>
      <p:sp>
        <p:nvSpPr>
          <p:cNvPr id="6" name="Rectangle 5"/>
          <p:cNvSpPr/>
          <p:nvPr/>
        </p:nvSpPr>
        <p:spPr>
          <a:xfrm>
            <a:off x="3428992" y="2143116"/>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5429256" y="2143116"/>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7286644" y="2143116"/>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p:nvSpPr>
        <p:spPr>
          <a:xfrm>
            <a:off x="5429256" y="3357562"/>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p:nvSpPr>
        <p:spPr>
          <a:xfrm>
            <a:off x="7358082" y="3357562"/>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3428992" y="4572008"/>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p:cNvSpPr/>
          <p:nvPr/>
        </p:nvSpPr>
        <p:spPr>
          <a:xfrm>
            <a:off x="5429256" y="4572008"/>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p:nvSpPr>
        <p:spPr>
          <a:xfrm>
            <a:off x="7286644" y="4572008"/>
            <a:ext cx="1571636" cy="35719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p:cNvSpPr/>
          <p:nvPr/>
        </p:nvSpPr>
        <p:spPr>
          <a:xfrm>
            <a:off x="3357554" y="2714620"/>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ectangle 15"/>
          <p:cNvSpPr/>
          <p:nvPr/>
        </p:nvSpPr>
        <p:spPr>
          <a:xfrm>
            <a:off x="5429256" y="2714620"/>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ectangle 16"/>
          <p:cNvSpPr/>
          <p:nvPr/>
        </p:nvSpPr>
        <p:spPr>
          <a:xfrm>
            <a:off x="7286644" y="2714620"/>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p:cNvSpPr/>
          <p:nvPr/>
        </p:nvSpPr>
        <p:spPr>
          <a:xfrm>
            <a:off x="3428992" y="3929066"/>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ectangle 18"/>
          <p:cNvSpPr/>
          <p:nvPr/>
        </p:nvSpPr>
        <p:spPr>
          <a:xfrm>
            <a:off x="5429256" y="3929066"/>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Rectangle 19"/>
          <p:cNvSpPr/>
          <p:nvPr/>
        </p:nvSpPr>
        <p:spPr>
          <a:xfrm>
            <a:off x="7358082" y="3929066"/>
            <a:ext cx="1571636" cy="3571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15"/>
                                        </p:tgtEl>
                                      </p:cBhvr>
                                    </p:animEffect>
                                    <p:set>
                                      <p:cBhvr>
                                        <p:cTn id="12" dur="1" fill="hold">
                                          <p:stCondLst>
                                            <p:cond delay="499"/>
                                          </p:stCondLst>
                                        </p:cTn>
                                        <p:tgtEl>
                                          <p:spTgt spid="1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18"/>
                                        </p:tgtEl>
                                      </p:cBhvr>
                                    </p:animEffect>
                                    <p:set>
                                      <p:cBhvr>
                                        <p:cTn id="17" dur="1" fill="hold">
                                          <p:stCondLst>
                                            <p:cond delay="499"/>
                                          </p:stCondLst>
                                        </p:cTn>
                                        <p:tgtEl>
                                          <p:spTgt spid="1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0" nodeType="clickEffect">
                                  <p:stCondLst>
                                    <p:cond delay="0"/>
                                  </p:stCondLst>
                                  <p:childTnLst>
                                    <p:animEffect transition="out" filter="dissolv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9" presetClass="exit" presetSubtype="0" fill="hold" grpId="0" nodeType="clickEffect">
                                  <p:stCondLst>
                                    <p:cond delay="0"/>
                                  </p:stCondLst>
                                  <p:childTnLst>
                                    <p:animEffect transition="out" filter="dissolve">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grpId="0" nodeType="clickEffect">
                                  <p:stCondLst>
                                    <p:cond delay="0"/>
                                  </p:stCondLst>
                                  <p:childTnLst>
                                    <p:animEffect transition="out" filter="dissolve">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9" presetClass="exit" presetSubtype="0" fill="hold" grpId="0" nodeType="clickEffect">
                                  <p:stCondLst>
                                    <p:cond delay="0"/>
                                  </p:stCondLst>
                                  <p:childTnLst>
                                    <p:animEffect transition="out" filter="dissolve">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grpId="0" nodeType="clickEffect">
                                  <p:stCondLst>
                                    <p:cond delay="0"/>
                                  </p:stCondLst>
                                  <p:childTnLst>
                                    <p:animEffect transition="out" filter="dissolve">
                                      <p:cBhvr>
                                        <p:cTn id="41" dur="500"/>
                                        <p:tgtEl>
                                          <p:spTgt spid="19"/>
                                        </p:tgtEl>
                                      </p:cBhvr>
                                    </p:animEffect>
                                    <p:set>
                                      <p:cBhvr>
                                        <p:cTn id="42" dur="1" fill="hold">
                                          <p:stCondLst>
                                            <p:cond delay="499"/>
                                          </p:stCondLst>
                                        </p:cTn>
                                        <p:tgtEl>
                                          <p:spTgt spid="19"/>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9" presetClass="exit" presetSubtype="0" fill="hold" grpId="0" nodeType="clickEffect">
                                  <p:stCondLst>
                                    <p:cond delay="0"/>
                                  </p:stCondLst>
                                  <p:childTnLst>
                                    <p:animEffect transition="out" filter="dissolve">
                                      <p:cBhvr>
                                        <p:cTn id="46" dur="500"/>
                                        <p:tgtEl>
                                          <p:spTgt spid="13"/>
                                        </p:tgtEl>
                                      </p:cBhvr>
                                    </p:animEffect>
                                    <p:set>
                                      <p:cBhvr>
                                        <p:cTn id="47" dur="1" fill="hold">
                                          <p:stCondLst>
                                            <p:cond delay="499"/>
                                          </p:stCondLst>
                                        </p:cTn>
                                        <p:tgtEl>
                                          <p:spTgt spid="13"/>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9" presetClass="exit" presetSubtype="0" fill="hold" grpId="0" nodeType="clickEffect">
                                  <p:stCondLst>
                                    <p:cond delay="0"/>
                                  </p:stCondLst>
                                  <p:childTnLst>
                                    <p:animEffect transition="out" filter="dissolve">
                                      <p:cBhvr>
                                        <p:cTn id="51" dur="500"/>
                                        <p:tgtEl>
                                          <p:spTgt spid="8"/>
                                        </p:tgtEl>
                                      </p:cBhvr>
                                    </p:animEffect>
                                    <p:set>
                                      <p:cBhvr>
                                        <p:cTn id="52" dur="1" fill="hold">
                                          <p:stCondLst>
                                            <p:cond delay="499"/>
                                          </p:stCondLst>
                                        </p:cTn>
                                        <p:tgtEl>
                                          <p:spTgt spid="8"/>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9" presetClass="exit" presetSubtype="0" fill="hold" grpId="0" nodeType="clickEffect">
                                  <p:stCondLst>
                                    <p:cond delay="0"/>
                                  </p:stCondLst>
                                  <p:childTnLst>
                                    <p:animEffect transition="out" filter="dissolve">
                                      <p:cBhvr>
                                        <p:cTn id="56" dur="500"/>
                                        <p:tgtEl>
                                          <p:spTgt spid="17"/>
                                        </p:tgtEl>
                                      </p:cBhvr>
                                    </p:animEffect>
                                    <p:set>
                                      <p:cBhvr>
                                        <p:cTn id="57" dur="1" fill="hold">
                                          <p:stCondLst>
                                            <p:cond delay="499"/>
                                          </p:stCondLst>
                                        </p:cTn>
                                        <p:tgtEl>
                                          <p:spTgt spid="1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9" presetClass="exit" presetSubtype="0" fill="hold" grpId="0" nodeType="clickEffect">
                                  <p:stCondLst>
                                    <p:cond delay="0"/>
                                  </p:stCondLst>
                                  <p:childTnLst>
                                    <p:animEffect transition="out" filter="dissolve">
                                      <p:cBhvr>
                                        <p:cTn id="61" dur="500"/>
                                        <p:tgtEl>
                                          <p:spTgt spid="11"/>
                                        </p:tgtEl>
                                      </p:cBhvr>
                                    </p:animEffect>
                                    <p:set>
                                      <p:cBhvr>
                                        <p:cTn id="62" dur="1" fill="hold">
                                          <p:stCondLst>
                                            <p:cond delay="499"/>
                                          </p:stCondLst>
                                        </p:cTn>
                                        <p:tgtEl>
                                          <p:spTgt spid="11"/>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9" presetClass="exit" presetSubtype="0" fill="hold" grpId="0" nodeType="clickEffect">
                                  <p:stCondLst>
                                    <p:cond delay="0"/>
                                  </p:stCondLst>
                                  <p:childTnLst>
                                    <p:animEffect transition="out" filter="dissolve">
                                      <p:cBhvr>
                                        <p:cTn id="66" dur="500"/>
                                        <p:tgtEl>
                                          <p:spTgt spid="20"/>
                                        </p:tgtEl>
                                      </p:cBhvr>
                                    </p:animEffect>
                                    <p:set>
                                      <p:cBhvr>
                                        <p:cTn id="67" dur="1" fill="hold">
                                          <p:stCondLst>
                                            <p:cond delay="499"/>
                                          </p:stCondLst>
                                        </p:cTn>
                                        <p:tgtEl>
                                          <p:spTgt spid="20"/>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9" presetClass="exit" presetSubtype="0" fill="hold" grpId="0" nodeType="clickEffect">
                                  <p:stCondLst>
                                    <p:cond delay="0"/>
                                  </p:stCondLst>
                                  <p:childTnLst>
                                    <p:animEffect transition="out" filter="dissolve">
                                      <p:cBhvr>
                                        <p:cTn id="71" dur="500"/>
                                        <p:tgtEl>
                                          <p:spTgt spid="14"/>
                                        </p:tgtEl>
                                      </p:cBhvr>
                                    </p:animEffect>
                                    <p:set>
                                      <p:cBhvr>
                                        <p:cTn id="72"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Food webs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A diagram which shows the way in which </a:t>
            </a:r>
            <a:r>
              <a:rPr lang="en-GB" dirty="0" smtClean="0">
                <a:solidFill>
                  <a:srgbClr val="FF0000"/>
                </a:solidFill>
              </a:rPr>
              <a:t>all</a:t>
            </a:r>
            <a:r>
              <a:rPr lang="en-GB" dirty="0" smtClean="0"/>
              <a:t> the </a:t>
            </a:r>
            <a:r>
              <a:rPr lang="en-GB" dirty="0" smtClean="0">
                <a:solidFill>
                  <a:srgbClr val="FF0000"/>
                </a:solidFill>
              </a:rPr>
              <a:t>different species </a:t>
            </a:r>
            <a:r>
              <a:rPr lang="en-GB" dirty="0" smtClean="0"/>
              <a:t>of organism in a </a:t>
            </a:r>
            <a:r>
              <a:rPr lang="en-GB" dirty="0" smtClean="0">
                <a:solidFill>
                  <a:srgbClr val="FF0000"/>
                </a:solidFill>
              </a:rPr>
              <a:t>community</a:t>
            </a:r>
            <a:r>
              <a:rPr lang="en-GB" dirty="0" smtClean="0"/>
              <a:t> depend on each other for food.  A food web is made up of many </a:t>
            </a:r>
            <a:r>
              <a:rPr lang="en-GB" dirty="0" smtClean="0">
                <a:solidFill>
                  <a:srgbClr val="FF0000"/>
                </a:solidFill>
              </a:rPr>
              <a:t>interconnected food chains</a:t>
            </a:r>
            <a:r>
              <a:rPr lang="en-GB" dirty="0" smtClean="0"/>
              <a:t>.</a:t>
            </a:r>
          </a:p>
          <a:p>
            <a:r>
              <a:rPr lang="en-GB" dirty="0" smtClean="0"/>
              <a:t>Food webs can be very </a:t>
            </a:r>
            <a:r>
              <a:rPr lang="en-GB" dirty="0" smtClean="0">
                <a:solidFill>
                  <a:srgbClr val="FF0000"/>
                </a:solidFill>
              </a:rPr>
              <a:t>complex</a:t>
            </a:r>
            <a:r>
              <a:rPr lang="en-GB" dirty="0" smtClean="0"/>
              <a:t> as it is likely that all organisms within a habitat, even an ecosystem, </a:t>
            </a:r>
            <a:r>
              <a:rPr lang="en-GB" dirty="0"/>
              <a:t>w</a:t>
            </a:r>
            <a:r>
              <a:rPr lang="en-GB" dirty="0" smtClean="0"/>
              <a:t>ill be linked to others in the food web. Charting the feeding inter-relationships of thousands of species is not feasible.  Relationships are not fixed but change depending upon the time of year, age and population size of the organisms.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330"/>
            <a:ext cx="9144000" cy="1143000"/>
          </a:xfrm>
        </p:spPr>
        <p:txBody>
          <a:bodyPr>
            <a:normAutofit/>
          </a:bodyPr>
          <a:lstStyle/>
          <a:p>
            <a:r>
              <a:rPr lang="en-GB" sz="3800" dirty="0" smtClean="0"/>
              <a:t>Food chains can be linked to form </a:t>
            </a:r>
            <a:r>
              <a:rPr lang="en-GB" sz="3800" b="1" dirty="0" smtClean="0"/>
              <a:t>food webs</a:t>
            </a:r>
            <a:endParaRPr lang="en-GB" sz="3800" b="1" dirty="0"/>
          </a:p>
        </p:txBody>
      </p:sp>
      <p:cxnSp>
        <p:nvCxnSpPr>
          <p:cNvPr id="5" name="Straight Arrow Connector 4"/>
          <p:cNvCxnSpPr/>
          <p:nvPr/>
        </p:nvCxnSpPr>
        <p:spPr>
          <a:xfrm rot="5400000" flipH="1" flipV="1">
            <a:off x="3929852" y="5642784"/>
            <a:ext cx="856462" cy="7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flipH="1" flipV="1">
            <a:off x="3929058" y="3643314"/>
            <a:ext cx="857256"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4178297" y="1892289"/>
            <a:ext cx="785818"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4929190" y="5072074"/>
            <a:ext cx="2500330" cy="114221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1428728" y="5072074"/>
            <a:ext cx="1857388" cy="114221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500034" y="3571876"/>
            <a:ext cx="1000132"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1643439" y="1642653"/>
            <a:ext cx="2570974" cy="2286016"/>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071670" y="2857496"/>
            <a:ext cx="1785950" cy="1213652"/>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643042" y="3143248"/>
            <a:ext cx="2286016" cy="9286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1857356" y="2786058"/>
            <a:ext cx="5143536" cy="1714512"/>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4714876" y="3071810"/>
            <a:ext cx="1928826" cy="107157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4394713" y="3479474"/>
            <a:ext cx="2942406" cy="2269955"/>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7179487" y="3750471"/>
            <a:ext cx="1214446"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5143504" y="1285860"/>
            <a:ext cx="1785950" cy="9286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1857356" y="2428868"/>
            <a:ext cx="2000264"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3143240" y="6072206"/>
            <a:ext cx="2428892" cy="64294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ounded Rectangle 45"/>
          <p:cNvSpPr/>
          <p:nvPr/>
        </p:nvSpPr>
        <p:spPr>
          <a:xfrm>
            <a:off x="642910" y="4071942"/>
            <a:ext cx="1571636" cy="92869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ounded Rectangle 46"/>
          <p:cNvSpPr/>
          <p:nvPr/>
        </p:nvSpPr>
        <p:spPr>
          <a:xfrm>
            <a:off x="3071802" y="4071942"/>
            <a:ext cx="2071702" cy="1143008"/>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ounded Rectangle 47"/>
          <p:cNvSpPr/>
          <p:nvPr/>
        </p:nvSpPr>
        <p:spPr>
          <a:xfrm>
            <a:off x="7072330" y="4357694"/>
            <a:ext cx="1357322" cy="64294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ounded Rectangle 51"/>
          <p:cNvSpPr/>
          <p:nvPr/>
        </p:nvSpPr>
        <p:spPr>
          <a:xfrm>
            <a:off x="3857620" y="2214554"/>
            <a:ext cx="1643074" cy="100013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ounded Rectangle 53"/>
          <p:cNvSpPr/>
          <p:nvPr/>
        </p:nvSpPr>
        <p:spPr>
          <a:xfrm>
            <a:off x="6643702" y="1857364"/>
            <a:ext cx="1785950" cy="128588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p:cNvCxnSpPr/>
          <p:nvPr/>
        </p:nvCxnSpPr>
        <p:spPr>
          <a:xfrm rot="10800000" flipH="1">
            <a:off x="5500694" y="2393149"/>
            <a:ext cx="1143008" cy="35719"/>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ounded Rectangle 63"/>
          <p:cNvSpPr/>
          <p:nvPr/>
        </p:nvSpPr>
        <p:spPr>
          <a:xfrm>
            <a:off x="3571868" y="714356"/>
            <a:ext cx="1428760" cy="785818"/>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ounded Rectangle 65"/>
          <p:cNvSpPr/>
          <p:nvPr/>
        </p:nvSpPr>
        <p:spPr>
          <a:xfrm>
            <a:off x="214282" y="2143116"/>
            <a:ext cx="1643074" cy="92869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Straight Arrow Connector 73"/>
          <p:cNvCxnSpPr>
            <a:endCxn id="64" idx="1"/>
          </p:cNvCxnSpPr>
          <p:nvPr/>
        </p:nvCxnSpPr>
        <p:spPr>
          <a:xfrm flipV="1">
            <a:off x="1000100" y="1107265"/>
            <a:ext cx="2571768" cy="103505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9" name="Picture 10" descr="http://denimpine.com/documents/pine_beetle_web1.jpg"/>
          <p:cNvPicPr>
            <a:picLocks noChangeAspect="1" noChangeArrowheads="1"/>
          </p:cNvPicPr>
          <p:nvPr/>
        </p:nvPicPr>
        <p:blipFill>
          <a:blip r:embed="rId3"/>
          <a:srcRect/>
          <a:stretch>
            <a:fillRect/>
          </a:stretch>
        </p:blipFill>
        <p:spPr bwMode="auto">
          <a:xfrm rot="5400000">
            <a:off x="888168" y="3629768"/>
            <a:ext cx="1125664" cy="1643074"/>
          </a:xfrm>
          <a:prstGeom prst="rect">
            <a:avLst/>
          </a:prstGeom>
          <a:noFill/>
        </p:spPr>
      </p:pic>
      <p:pic>
        <p:nvPicPr>
          <p:cNvPr id="30" name="Picture 12" descr="http://www.dkimages.com/discover/previews/1053/55064231.JPG"/>
          <p:cNvPicPr>
            <a:picLocks noChangeAspect="1" noChangeArrowheads="1"/>
          </p:cNvPicPr>
          <p:nvPr/>
        </p:nvPicPr>
        <p:blipFill>
          <a:blip r:embed="rId4"/>
          <a:srcRect/>
          <a:stretch>
            <a:fillRect/>
          </a:stretch>
        </p:blipFill>
        <p:spPr bwMode="auto">
          <a:xfrm>
            <a:off x="6616776" y="1247928"/>
            <a:ext cx="1857420" cy="191546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dissolv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dissolve">
                                      <p:cBhvr>
                                        <p:cTn id="1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Add these organisms to your food web.</a:t>
            </a:r>
            <a:endParaRPr lang="en-GB" dirty="0"/>
          </a:p>
        </p:txBody>
      </p:sp>
      <p:pic>
        <p:nvPicPr>
          <p:cNvPr id="4" name="Picture 2" descr="http://www.wordinfo.info/words/images/shrew-elephant.gif"/>
          <p:cNvPicPr>
            <a:picLocks noChangeAspect="1" noChangeArrowheads="1"/>
          </p:cNvPicPr>
          <p:nvPr/>
        </p:nvPicPr>
        <p:blipFill>
          <a:blip r:embed="rId2"/>
          <a:srcRect/>
          <a:stretch>
            <a:fillRect/>
          </a:stretch>
        </p:blipFill>
        <p:spPr bwMode="auto">
          <a:xfrm>
            <a:off x="0" y="5543541"/>
            <a:ext cx="1714512" cy="1314459"/>
          </a:xfrm>
          <a:prstGeom prst="rect">
            <a:avLst/>
          </a:prstGeom>
          <a:noFill/>
        </p:spPr>
      </p:pic>
      <p:pic>
        <p:nvPicPr>
          <p:cNvPr id="5" name="Picture 10" descr="http://denimpine.com/documents/pine_beetle_web1.jpg"/>
          <p:cNvPicPr>
            <a:picLocks noChangeAspect="1" noChangeArrowheads="1"/>
          </p:cNvPicPr>
          <p:nvPr/>
        </p:nvPicPr>
        <p:blipFill>
          <a:blip r:embed="rId3"/>
          <a:srcRect/>
          <a:stretch>
            <a:fillRect/>
          </a:stretch>
        </p:blipFill>
        <p:spPr bwMode="auto">
          <a:xfrm rot="5400000">
            <a:off x="258705" y="4170427"/>
            <a:ext cx="1125664" cy="1643074"/>
          </a:xfrm>
          <a:prstGeom prst="rect">
            <a:avLst/>
          </a:prstGeom>
          <a:noFill/>
        </p:spPr>
      </p:pic>
      <p:pic>
        <p:nvPicPr>
          <p:cNvPr id="6" name="Picture 2" descr="http://theora.com/images/grass.jpg"/>
          <p:cNvPicPr>
            <a:picLocks noChangeAspect="1" noChangeArrowheads="1"/>
          </p:cNvPicPr>
          <p:nvPr/>
        </p:nvPicPr>
        <p:blipFill>
          <a:blip r:embed="rId4"/>
          <a:srcRect/>
          <a:stretch>
            <a:fillRect/>
          </a:stretch>
        </p:blipFill>
        <p:spPr bwMode="auto">
          <a:xfrm>
            <a:off x="0" y="3429000"/>
            <a:ext cx="2428892" cy="1000108"/>
          </a:xfrm>
          <a:prstGeom prst="rect">
            <a:avLst/>
          </a:prstGeom>
          <a:noFill/>
        </p:spPr>
      </p:pic>
      <p:pic>
        <p:nvPicPr>
          <p:cNvPr id="7" name="Picture 8" descr="http://www.idratherbewriting.com/wp-content/uploads/2007/07/grasshopper.jpg"/>
          <p:cNvPicPr>
            <a:picLocks noChangeAspect="1" noChangeArrowheads="1"/>
          </p:cNvPicPr>
          <p:nvPr/>
        </p:nvPicPr>
        <p:blipFill>
          <a:blip r:embed="rId5" cstate="print"/>
          <a:srcRect/>
          <a:stretch>
            <a:fillRect/>
          </a:stretch>
        </p:blipFill>
        <p:spPr bwMode="auto">
          <a:xfrm>
            <a:off x="0" y="2214554"/>
            <a:ext cx="2408657" cy="1220386"/>
          </a:xfrm>
          <a:prstGeom prst="rect">
            <a:avLst/>
          </a:prstGeom>
          <a:noFill/>
        </p:spPr>
      </p:pic>
      <p:pic>
        <p:nvPicPr>
          <p:cNvPr id="8" name="Picture 2" descr="http://www.ento.csiro.au/education/Assets/images_allies/lgebr_spider.jpg"/>
          <p:cNvPicPr>
            <a:picLocks noChangeAspect="1" noChangeArrowheads="1"/>
          </p:cNvPicPr>
          <p:nvPr/>
        </p:nvPicPr>
        <p:blipFill>
          <a:blip r:embed="rId6"/>
          <a:srcRect/>
          <a:stretch>
            <a:fillRect/>
          </a:stretch>
        </p:blipFill>
        <p:spPr bwMode="auto">
          <a:xfrm rot="5400000">
            <a:off x="5258849" y="5378956"/>
            <a:ext cx="1149386" cy="1808703"/>
          </a:xfrm>
          <a:prstGeom prst="rect">
            <a:avLst/>
          </a:prstGeom>
          <a:noFill/>
        </p:spPr>
      </p:pic>
      <p:pic>
        <p:nvPicPr>
          <p:cNvPr id="9" name="Picture 4" descr="http://fotosa.ru/stock_photo/Westend61_RF/p_1703687.jpg"/>
          <p:cNvPicPr>
            <a:picLocks noChangeAspect="1" noChangeArrowheads="1"/>
          </p:cNvPicPr>
          <p:nvPr/>
        </p:nvPicPr>
        <p:blipFill>
          <a:blip r:embed="rId7" cstate="print"/>
          <a:srcRect/>
          <a:stretch>
            <a:fillRect/>
          </a:stretch>
        </p:blipFill>
        <p:spPr bwMode="auto">
          <a:xfrm>
            <a:off x="4951944" y="4786322"/>
            <a:ext cx="1505239" cy="911829"/>
          </a:xfrm>
          <a:prstGeom prst="rect">
            <a:avLst/>
          </a:prstGeom>
          <a:noFill/>
        </p:spPr>
      </p:pic>
      <p:pic>
        <p:nvPicPr>
          <p:cNvPr id="10" name="Picture 12" descr="http://www.dkimages.com/discover/previews/1053/55064231.JPG"/>
          <p:cNvPicPr>
            <a:picLocks noChangeAspect="1" noChangeArrowheads="1"/>
          </p:cNvPicPr>
          <p:nvPr/>
        </p:nvPicPr>
        <p:blipFill>
          <a:blip r:embed="rId8"/>
          <a:srcRect/>
          <a:stretch>
            <a:fillRect/>
          </a:stretch>
        </p:blipFill>
        <p:spPr bwMode="auto">
          <a:xfrm>
            <a:off x="4951944" y="2857496"/>
            <a:ext cx="1857420" cy="1915465"/>
          </a:xfrm>
          <a:prstGeom prst="rect">
            <a:avLst/>
          </a:prstGeom>
          <a:noFill/>
        </p:spPr>
      </p:pic>
      <p:pic>
        <p:nvPicPr>
          <p:cNvPr id="11" name="Picture 6" descr="http://planterspk.com/Services%20pages/images/snail1.jpg"/>
          <p:cNvPicPr>
            <a:picLocks noChangeAspect="1" noChangeArrowheads="1"/>
          </p:cNvPicPr>
          <p:nvPr/>
        </p:nvPicPr>
        <p:blipFill>
          <a:blip r:embed="rId9" cstate="print"/>
          <a:srcRect/>
          <a:stretch>
            <a:fillRect/>
          </a:stretch>
        </p:blipFill>
        <p:spPr bwMode="auto">
          <a:xfrm>
            <a:off x="4951944" y="1571612"/>
            <a:ext cx="1571636" cy="1269095"/>
          </a:xfrm>
          <a:prstGeom prst="rect">
            <a:avLst/>
          </a:prstGeom>
          <a:noFill/>
        </p:spPr>
      </p:pic>
      <p:sp>
        <p:nvSpPr>
          <p:cNvPr id="13" name="TextBox 12"/>
          <p:cNvSpPr txBox="1"/>
          <p:nvPr/>
        </p:nvSpPr>
        <p:spPr>
          <a:xfrm>
            <a:off x="2500298" y="2558473"/>
            <a:ext cx="2357454" cy="584775"/>
          </a:xfrm>
          <a:prstGeom prst="rect">
            <a:avLst/>
          </a:prstGeom>
          <a:noFill/>
        </p:spPr>
        <p:txBody>
          <a:bodyPr wrap="square" rtlCol="0">
            <a:spAutoFit/>
          </a:bodyPr>
          <a:lstStyle/>
          <a:p>
            <a:r>
              <a:rPr lang="en-GB" sz="3200" dirty="0" smtClean="0"/>
              <a:t>Grasshopper</a:t>
            </a:r>
            <a:endParaRPr lang="en-GB" sz="3200" dirty="0"/>
          </a:p>
        </p:txBody>
      </p:sp>
      <p:sp>
        <p:nvSpPr>
          <p:cNvPr id="14" name="TextBox 13"/>
          <p:cNvSpPr txBox="1"/>
          <p:nvPr/>
        </p:nvSpPr>
        <p:spPr>
          <a:xfrm>
            <a:off x="2652698" y="3772919"/>
            <a:ext cx="1133484" cy="584775"/>
          </a:xfrm>
          <a:prstGeom prst="rect">
            <a:avLst/>
          </a:prstGeom>
          <a:noFill/>
        </p:spPr>
        <p:txBody>
          <a:bodyPr wrap="square" rtlCol="0">
            <a:spAutoFit/>
          </a:bodyPr>
          <a:lstStyle/>
          <a:p>
            <a:r>
              <a:rPr lang="en-GB" sz="3200" dirty="0" smtClean="0"/>
              <a:t>Grass</a:t>
            </a:r>
          </a:p>
        </p:txBody>
      </p:sp>
      <p:sp>
        <p:nvSpPr>
          <p:cNvPr id="15" name="TextBox 14"/>
          <p:cNvSpPr txBox="1"/>
          <p:nvPr/>
        </p:nvSpPr>
        <p:spPr>
          <a:xfrm>
            <a:off x="2571736" y="4773051"/>
            <a:ext cx="2357454" cy="584775"/>
          </a:xfrm>
          <a:prstGeom prst="rect">
            <a:avLst/>
          </a:prstGeom>
          <a:noFill/>
        </p:spPr>
        <p:txBody>
          <a:bodyPr wrap="square" rtlCol="0">
            <a:spAutoFit/>
          </a:bodyPr>
          <a:lstStyle/>
          <a:p>
            <a:r>
              <a:rPr lang="en-GB" sz="3200" dirty="0" smtClean="0"/>
              <a:t>Beetle</a:t>
            </a:r>
            <a:endParaRPr lang="en-GB" sz="3200" dirty="0"/>
          </a:p>
        </p:txBody>
      </p:sp>
      <p:sp>
        <p:nvSpPr>
          <p:cNvPr id="16" name="TextBox 15"/>
          <p:cNvSpPr txBox="1"/>
          <p:nvPr/>
        </p:nvSpPr>
        <p:spPr>
          <a:xfrm>
            <a:off x="2643174" y="6000768"/>
            <a:ext cx="2357454" cy="584775"/>
          </a:xfrm>
          <a:prstGeom prst="rect">
            <a:avLst/>
          </a:prstGeom>
          <a:noFill/>
        </p:spPr>
        <p:txBody>
          <a:bodyPr wrap="square" rtlCol="0">
            <a:spAutoFit/>
          </a:bodyPr>
          <a:lstStyle/>
          <a:p>
            <a:r>
              <a:rPr lang="en-GB" sz="3200" dirty="0" smtClean="0"/>
              <a:t>Shrew</a:t>
            </a:r>
            <a:endParaRPr lang="en-GB" sz="3200" dirty="0"/>
          </a:p>
        </p:txBody>
      </p:sp>
      <p:sp>
        <p:nvSpPr>
          <p:cNvPr id="17" name="TextBox 16"/>
          <p:cNvSpPr txBox="1"/>
          <p:nvPr/>
        </p:nvSpPr>
        <p:spPr>
          <a:xfrm>
            <a:off x="7215206" y="1928802"/>
            <a:ext cx="2357454" cy="584775"/>
          </a:xfrm>
          <a:prstGeom prst="rect">
            <a:avLst/>
          </a:prstGeom>
          <a:noFill/>
        </p:spPr>
        <p:txBody>
          <a:bodyPr wrap="square" rtlCol="0">
            <a:spAutoFit/>
          </a:bodyPr>
          <a:lstStyle/>
          <a:p>
            <a:r>
              <a:rPr lang="en-GB" sz="3200" dirty="0" smtClean="0"/>
              <a:t>Snail</a:t>
            </a:r>
            <a:endParaRPr lang="en-GB" sz="3200" dirty="0"/>
          </a:p>
        </p:txBody>
      </p:sp>
      <p:sp>
        <p:nvSpPr>
          <p:cNvPr id="18" name="TextBox 17"/>
          <p:cNvSpPr txBox="1"/>
          <p:nvPr/>
        </p:nvSpPr>
        <p:spPr>
          <a:xfrm>
            <a:off x="6786578" y="3500438"/>
            <a:ext cx="2571768" cy="584775"/>
          </a:xfrm>
          <a:prstGeom prst="rect">
            <a:avLst/>
          </a:prstGeom>
          <a:noFill/>
        </p:spPr>
        <p:txBody>
          <a:bodyPr wrap="square" rtlCol="0">
            <a:spAutoFit/>
          </a:bodyPr>
          <a:lstStyle/>
          <a:p>
            <a:r>
              <a:rPr lang="en-GB" sz="3200" dirty="0" smtClean="0"/>
              <a:t>Wood mouse</a:t>
            </a:r>
            <a:endParaRPr lang="en-GB" sz="3200" dirty="0"/>
          </a:p>
        </p:txBody>
      </p:sp>
      <p:sp>
        <p:nvSpPr>
          <p:cNvPr id="19" name="TextBox 18"/>
          <p:cNvSpPr txBox="1"/>
          <p:nvPr/>
        </p:nvSpPr>
        <p:spPr>
          <a:xfrm>
            <a:off x="7215206" y="4857760"/>
            <a:ext cx="2357454" cy="584775"/>
          </a:xfrm>
          <a:prstGeom prst="rect">
            <a:avLst/>
          </a:prstGeom>
          <a:noFill/>
        </p:spPr>
        <p:txBody>
          <a:bodyPr wrap="square" rtlCol="0">
            <a:spAutoFit/>
          </a:bodyPr>
          <a:lstStyle/>
          <a:p>
            <a:r>
              <a:rPr lang="en-GB" sz="3200" dirty="0" smtClean="0"/>
              <a:t>Owl</a:t>
            </a:r>
            <a:endParaRPr lang="en-GB" sz="3200" dirty="0"/>
          </a:p>
        </p:txBody>
      </p:sp>
      <p:sp>
        <p:nvSpPr>
          <p:cNvPr id="20" name="TextBox 19"/>
          <p:cNvSpPr txBox="1"/>
          <p:nvPr/>
        </p:nvSpPr>
        <p:spPr>
          <a:xfrm>
            <a:off x="7215206" y="5987497"/>
            <a:ext cx="2357454" cy="584775"/>
          </a:xfrm>
          <a:prstGeom prst="rect">
            <a:avLst/>
          </a:prstGeom>
          <a:noFill/>
        </p:spPr>
        <p:txBody>
          <a:bodyPr wrap="square" rtlCol="0">
            <a:spAutoFit/>
          </a:bodyPr>
          <a:lstStyle/>
          <a:p>
            <a:r>
              <a:rPr lang="en-GB" sz="3200" dirty="0" smtClean="0"/>
              <a:t>Spider</a:t>
            </a:r>
            <a:endParaRPr lang="en-GB"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330"/>
            <a:ext cx="9144000" cy="1143000"/>
          </a:xfrm>
        </p:spPr>
        <p:txBody>
          <a:bodyPr>
            <a:normAutofit/>
          </a:bodyPr>
          <a:lstStyle/>
          <a:p>
            <a:r>
              <a:rPr lang="en-GB" sz="3800" dirty="0" smtClean="0"/>
              <a:t>Food chains can be linked to form </a:t>
            </a:r>
            <a:r>
              <a:rPr lang="en-GB" sz="3800" b="1" dirty="0" smtClean="0"/>
              <a:t>food webs</a:t>
            </a:r>
            <a:endParaRPr lang="en-GB" sz="3800" b="1" dirty="0"/>
          </a:p>
        </p:txBody>
      </p:sp>
      <p:cxnSp>
        <p:nvCxnSpPr>
          <p:cNvPr id="5" name="Straight Arrow Connector 4"/>
          <p:cNvCxnSpPr/>
          <p:nvPr/>
        </p:nvCxnSpPr>
        <p:spPr>
          <a:xfrm rot="5400000" flipH="1" flipV="1">
            <a:off x="3929852" y="5642784"/>
            <a:ext cx="856462" cy="7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flipH="1" flipV="1">
            <a:off x="3929058" y="3643314"/>
            <a:ext cx="857256"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4178297" y="1892289"/>
            <a:ext cx="785818"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4929190" y="5072074"/>
            <a:ext cx="2500330" cy="114221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1428728" y="5072074"/>
            <a:ext cx="1857388" cy="114221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500034" y="3571876"/>
            <a:ext cx="1000132"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1643439" y="1642653"/>
            <a:ext cx="2570974" cy="2286016"/>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071670" y="2857496"/>
            <a:ext cx="1785950" cy="1213652"/>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643042" y="3143248"/>
            <a:ext cx="2286016" cy="9286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1857356" y="2786058"/>
            <a:ext cx="5143536" cy="1714512"/>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4714876" y="3071810"/>
            <a:ext cx="1928826" cy="107157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4394713" y="3479474"/>
            <a:ext cx="2942406" cy="2269955"/>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7179487" y="3750471"/>
            <a:ext cx="1214446"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10800000">
            <a:off x="5143504" y="1285860"/>
            <a:ext cx="1785950" cy="928694"/>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10800000">
            <a:off x="1857356" y="2428868"/>
            <a:ext cx="2000264"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3143240" y="6072206"/>
            <a:ext cx="2428892" cy="64294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ounded Rectangle 45"/>
          <p:cNvSpPr/>
          <p:nvPr/>
        </p:nvSpPr>
        <p:spPr>
          <a:xfrm>
            <a:off x="642910" y="4071942"/>
            <a:ext cx="1571636" cy="92869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ounded Rectangle 46"/>
          <p:cNvSpPr/>
          <p:nvPr/>
        </p:nvSpPr>
        <p:spPr>
          <a:xfrm>
            <a:off x="3071802" y="4071942"/>
            <a:ext cx="2071702" cy="1143008"/>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ounded Rectangle 47"/>
          <p:cNvSpPr/>
          <p:nvPr/>
        </p:nvSpPr>
        <p:spPr>
          <a:xfrm>
            <a:off x="7072330" y="4357694"/>
            <a:ext cx="1357322" cy="64294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ounded Rectangle 51"/>
          <p:cNvSpPr/>
          <p:nvPr/>
        </p:nvSpPr>
        <p:spPr>
          <a:xfrm>
            <a:off x="3857620" y="2214554"/>
            <a:ext cx="1643074" cy="1000132"/>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ounded Rectangle 53"/>
          <p:cNvSpPr/>
          <p:nvPr/>
        </p:nvSpPr>
        <p:spPr>
          <a:xfrm>
            <a:off x="6643702" y="1857364"/>
            <a:ext cx="1785950" cy="128588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Arrow Connector 57"/>
          <p:cNvCxnSpPr/>
          <p:nvPr/>
        </p:nvCxnSpPr>
        <p:spPr>
          <a:xfrm rot="10800000" flipH="1">
            <a:off x="5500694" y="2393149"/>
            <a:ext cx="1143008" cy="35719"/>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ounded Rectangle 63"/>
          <p:cNvSpPr/>
          <p:nvPr/>
        </p:nvSpPr>
        <p:spPr>
          <a:xfrm>
            <a:off x="3571868" y="714356"/>
            <a:ext cx="1428760" cy="785818"/>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ounded Rectangle 65"/>
          <p:cNvSpPr/>
          <p:nvPr/>
        </p:nvSpPr>
        <p:spPr>
          <a:xfrm>
            <a:off x="214282" y="2143116"/>
            <a:ext cx="1643074" cy="928694"/>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Straight Arrow Connector 73"/>
          <p:cNvCxnSpPr>
            <a:endCxn id="64" idx="1"/>
          </p:cNvCxnSpPr>
          <p:nvPr/>
        </p:nvCxnSpPr>
        <p:spPr>
          <a:xfrm flipV="1">
            <a:off x="1000100" y="1107265"/>
            <a:ext cx="2571768" cy="103505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9" name="Picture 2" descr="http://theora.com/images/grass.jpg"/>
          <p:cNvPicPr>
            <a:picLocks noChangeAspect="1" noChangeArrowheads="1"/>
          </p:cNvPicPr>
          <p:nvPr/>
        </p:nvPicPr>
        <p:blipFill>
          <a:blip r:embed="rId3"/>
          <a:srcRect/>
          <a:stretch>
            <a:fillRect/>
          </a:stretch>
        </p:blipFill>
        <p:spPr bwMode="auto">
          <a:xfrm>
            <a:off x="3143240" y="5844469"/>
            <a:ext cx="2428892" cy="1000108"/>
          </a:xfrm>
          <a:prstGeom prst="rect">
            <a:avLst/>
          </a:prstGeom>
          <a:noFill/>
        </p:spPr>
      </p:pic>
      <p:pic>
        <p:nvPicPr>
          <p:cNvPr id="30" name="Picture 8" descr="http://www.idratherbewriting.com/wp-content/uploads/2007/07/grasshopper.jpg"/>
          <p:cNvPicPr>
            <a:picLocks noChangeAspect="1" noChangeArrowheads="1"/>
          </p:cNvPicPr>
          <p:nvPr/>
        </p:nvPicPr>
        <p:blipFill>
          <a:blip r:embed="rId4" cstate="print"/>
          <a:srcRect/>
          <a:stretch>
            <a:fillRect/>
          </a:stretch>
        </p:blipFill>
        <p:spPr bwMode="auto">
          <a:xfrm>
            <a:off x="2806285" y="4013951"/>
            <a:ext cx="2408657" cy="1220386"/>
          </a:xfrm>
          <a:prstGeom prst="rect">
            <a:avLst/>
          </a:prstGeom>
          <a:noFill/>
        </p:spPr>
      </p:pic>
      <p:pic>
        <p:nvPicPr>
          <p:cNvPr id="31" name="Picture 10" descr="http://denimpine.com/documents/pine_beetle_web1.jpg"/>
          <p:cNvPicPr>
            <a:picLocks noChangeAspect="1" noChangeArrowheads="1"/>
          </p:cNvPicPr>
          <p:nvPr/>
        </p:nvPicPr>
        <p:blipFill>
          <a:blip r:embed="rId5"/>
          <a:srcRect/>
          <a:stretch>
            <a:fillRect/>
          </a:stretch>
        </p:blipFill>
        <p:spPr bwMode="auto">
          <a:xfrm rot="5400000">
            <a:off x="888168" y="3629768"/>
            <a:ext cx="1125664" cy="1643074"/>
          </a:xfrm>
          <a:prstGeom prst="rect">
            <a:avLst/>
          </a:prstGeom>
          <a:noFill/>
        </p:spPr>
      </p:pic>
      <p:pic>
        <p:nvPicPr>
          <p:cNvPr id="33" name="Picture 6" descr="http://planterspk.com/Services%20pages/images/snail1.jpg"/>
          <p:cNvPicPr>
            <a:picLocks noChangeAspect="1" noChangeArrowheads="1"/>
          </p:cNvPicPr>
          <p:nvPr/>
        </p:nvPicPr>
        <p:blipFill>
          <a:blip r:embed="rId6" cstate="print"/>
          <a:srcRect/>
          <a:stretch>
            <a:fillRect/>
          </a:stretch>
        </p:blipFill>
        <p:spPr bwMode="auto">
          <a:xfrm>
            <a:off x="6956348" y="3741646"/>
            <a:ext cx="1571636" cy="1269095"/>
          </a:xfrm>
          <a:prstGeom prst="rect">
            <a:avLst/>
          </a:prstGeom>
          <a:noFill/>
        </p:spPr>
      </p:pic>
      <p:pic>
        <p:nvPicPr>
          <p:cNvPr id="37" name="Picture 12" descr="http://www.dkimages.com/discover/previews/1053/55064231.JPG"/>
          <p:cNvPicPr>
            <a:picLocks noChangeAspect="1" noChangeArrowheads="1"/>
          </p:cNvPicPr>
          <p:nvPr/>
        </p:nvPicPr>
        <p:blipFill>
          <a:blip r:embed="rId7"/>
          <a:srcRect/>
          <a:stretch>
            <a:fillRect/>
          </a:stretch>
        </p:blipFill>
        <p:spPr bwMode="auto">
          <a:xfrm>
            <a:off x="6616776" y="1247928"/>
            <a:ext cx="1857420" cy="1915465"/>
          </a:xfrm>
          <a:prstGeom prst="rect">
            <a:avLst/>
          </a:prstGeom>
          <a:noFill/>
        </p:spPr>
      </p:pic>
      <p:pic>
        <p:nvPicPr>
          <p:cNvPr id="38" name="Picture 2" descr="http://www.ento.csiro.au/education/Assets/images_allies/lgebr_spider.jpg"/>
          <p:cNvPicPr>
            <a:picLocks noChangeAspect="1" noChangeArrowheads="1"/>
          </p:cNvPicPr>
          <p:nvPr/>
        </p:nvPicPr>
        <p:blipFill>
          <a:blip r:embed="rId8"/>
          <a:srcRect/>
          <a:stretch>
            <a:fillRect/>
          </a:stretch>
        </p:blipFill>
        <p:spPr bwMode="auto">
          <a:xfrm rot="5400000">
            <a:off x="4164525" y="1742021"/>
            <a:ext cx="1149386" cy="1808703"/>
          </a:xfrm>
          <a:prstGeom prst="rect">
            <a:avLst/>
          </a:prstGeom>
          <a:noFill/>
        </p:spPr>
      </p:pic>
      <p:pic>
        <p:nvPicPr>
          <p:cNvPr id="40" name="Picture 2" descr="http://www.wordinfo.info/words/images/shrew-elephant.gif"/>
          <p:cNvPicPr>
            <a:picLocks noChangeAspect="1" noChangeArrowheads="1"/>
          </p:cNvPicPr>
          <p:nvPr/>
        </p:nvPicPr>
        <p:blipFill>
          <a:blip r:embed="rId9"/>
          <a:srcRect/>
          <a:stretch>
            <a:fillRect/>
          </a:stretch>
        </p:blipFill>
        <p:spPr bwMode="auto">
          <a:xfrm>
            <a:off x="156291" y="1770798"/>
            <a:ext cx="1714512" cy="1314459"/>
          </a:xfrm>
          <a:prstGeom prst="rect">
            <a:avLst/>
          </a:prstGeom>
          <a:noFill/>
        </p:spPr>
      </p:pic>
      <p:pic>
        <p:nvPicPr>
          <p:cNvPr id="43" name="Picture 4" descr="http://fotosa.ru/stock_photo/Westend61_RF/p_1703687.jpg"/>
          <p:cNvPicPr>
            <a:picLocks noChangeAspect="1" noChangeArrowheads="1"/>
          </p:cNvPicPr>
          <p:nvPr/>
        </p:nvPicPr>
        <p:blipFill>
          <a:blip r:embed="rId10" cstate="print"/>
          <a:srcRect/>
          <a:stretch>
            <a:fillRect/>
          </a:stretch>
        </p:blipFill>
        <p:spPr bwMode="auto">
          <a:xfrm>
            <a:off x="3566826" y="601792"/>
            <a:ext cx="1505239" cy="91182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dissolv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dissolve">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dissolv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dissolve">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dissolve">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dissolve">
                                      <p:cBhvr>
                                        <p:cTn id="32" dur="5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dissolve">
                                      <p:cBhvr>
                                        <p:cTn id="37" dur="5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3"/>
                                        </p:tgtEl>
                                        <p:attrNameLst>
                                          <p:attrName>style.visibility</p:attrName>
                                        </p:attrNameLst>
                                      </p:cBhvr>
                                      <p:to>
                                        <p:strVal val="visible"/>
                                      </p:to>
                                    </p:set>
                                    <p:animEffect transition="in" filter="dissolve">
                                      <p:cBhvr>
                                        <p:cTn id="4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8"/>
            <a:ext cx="8229600" cy="1143000"/>
          </a:xfrm>
        </p:spPr>
        <p:txBody>
          <a:bodyPr>
            <a:normAutofit fontScale="90000"/>
          </a:bodyPr>
          <a:lstStyle/>
          <a:p>
            <a:r>
              <a:rPr lang="en-GB" dirty="0" smtClean="0"/>
              <a:t>You have 5 minutes to make as many different food chains as you can from your food web?</a:t>
            </a:r>
            <a:endParaRPr lang="en-GB" dirty="0"/>
          </a:p>
        </p:txBody>
      </p:sp>
      <p:sp>
        <p:nvSpPr>
          <p:cNvPr id="3" name="Content Placeholder 2"/>
          <p:cNvSpPr>
            <a:spLocks noGrp="1"/>
          </p:cNvSpPr>
          <p:nvPr>
            <p:ph idx="1"/>
          </p:nvPr>
        </p:nvSpPr>
        <p:spPr>
          <a:xfrm>
            <a:off x="142844" y="2332061"/>
            <a:ext cx="8858280" cy="4525963"/>
          </a:xfrm>
        </p:spPr>
        <p:txBody>
          <a:bodyPr>
            <a:normAutofit/>
          </a:bodyPr>
          <a:lstStyle/>
          <a:p>
            <a:pPr marL="514350" indent="-514350">
              <a:buFont typeface="+mj-lt"/>
              <a:buAutoNum type="arabicPeriod"/>
            </a:pPr>
            <a:r>
              <a:rPr lang="en-GB" sz="3000" dirty="0" smtClean="0"/>
              <a:t>Grass </a:t>
            </a:r>
            <a:r>
              <a:rPr lang="en-GB" sz="3000" dirty="0" smtClean="0">
                <a:sym typeface="Wingdings" pitchFamily="2" charset="2"/>
              </a:rPr>
              <a:t> Grasshopper  Spider  Shrew  Owl</a:t>
            </a:r>
          </a:p>
          <a:p>
            <a:pPr marL="514350" indent="-514350">
              <a:buFont typeface="+mj-lt"/>
              <a:buAutoNum type="arabicPeriod"/>
            </a:pPr>
            <a:r>
              <a:rPr lang="en-GB" sz="2800" dirty="0" smtClean="0"/>
              <a:t>Grass </a:t>
            </a:r>
            <a:r>
              <a:rPr lang="en-GB" sz="2800" dirty="0" smtClean="0">
                <a:sym typeface="Wingdings" pitchFamily="2" charset="2"/>
              </a:rPr>
              <a:t> Grasshopper  Spider  Wood mouse  Owl</a:t>
            </a:r>
          </a:p>
          <a:p>
            <a:pPr marL="514350" indent="-514350">
              <a:buFont typeface="+mj-lt"/>
              <a:buAutoNum type="arabicPeriod"/>
            </a:pPr>
            <a:r>
              <a:rPr lang="en-GB" sz="2800" dirty="0" smtClean="0"/>
              <a:t>Grass </a:t>
            </a:r>
            <a:r>
              <a:rPr lang="en-GB" sz="2800" dirty="0" smtClean="0">
                <a:sym typeface="Wingdings" pitchFamily="2" charset="2"/>
              </a:rPr>
              <a:t> Snail  Wood mouse  Owl</a:t>
            </a:r>
            <a:endParaRPr lang="en-GB" sz="2800" dirty="0" smtClean="0"/>
          </a:p>
          <a:p>
            <a:pPr marL="514350" indent="-514350">
              <a:buFont typeface="+mj-lt"/>
              <a:buAutoNum type="arabicPeriod"/>
            </a:pPr>
            <a:r>
              <a:rPr lang="en-GB" sz="2800" dirty="0" smtClean="0"/>
              <a:t>Grass </a:t>
            </a:r>
            <a:r>
              <a:rPr lang="en-GB" sz="2800" dirty="0" smtClean="0">
                <a:sym typeface="Wingdings" pitchFamily="2" charset="2"/>
              </a:rPr>
              <a:t> Snail  Shrew  Owl</a:t>
            </a:r>
          </a:p>
          <a:p>
            <a:pPr marL="514350" indent="-514350">
              <a:buFont typeface="+mj-lt"/>
              <a:buAutoNum type="arabicPeriod"/>
            </a:pPr>
            <a:r>
              <a:rPr lang="en-GB" sz="2800" dirty="0" smtClean="0"/>
              <a:t>Grass </a:t>
            </a:r>
            <a:r>
              <a:rPr lang="en-GB" sz="2800" dirty="0" smtClean="0">
                <a:sym typeface="Wingdings" pitchFamily="2" charset="2"/>
              </a:rPr>
              <a:t> Beetle  Spider  Shrew  Owl</a:t>
            </a:r>
          </a:p>
          <a:p>
            <a:pPr marL="514350" indent="-514350">
              <a:buFont typeface="+mj-lt"/>
              <a:buAutoNum type="arabicPeriod"/>
            </a:pPr>
            <a:r>
              <a:rPr lang="en-GB" sz="2800" dirty="0" smtClean="0"/>
              <a:t>Grass </a:t>
            </a:r>
            <a:r>
              <a:rPr lang="en-GB" sz="2800" dirty="0" smtClean="0">
                <a:sym typeface="Wingdings" pitchFamily="2" charset="2"/>
              </a:rPr>
              <a:t> Beetle  Spider  Wood mouse  Owl</a:t>
            </a:r>
          </a:p>
          <a:p>
            <a:pPr marL="514350" indent="-514350">
              <a:buFont typeface="+mj-lt"/>
              <a:buAutoNum type="arabicPeriod"/>
            </a:pPr>
            <a:r>
              <a:rPr lang="en-GB" sz="2800" dirty="0" smtClean="0"/>
              <a:t>Grass </a:t>
            </a:r>
            <a:r>
              <a:rPr lang="en-GB" sz="2800" dirty="0" smtClean="0">
                <a:sym typeface="Wingdings" pitchFamily="2" charset="2"/>
              </a:rPr>
              <a:t> Beetle  Owl</a:t>
            </a:r>
          </a:p>
          <a:p>
            <a:pPr marL="514350" indent="-514350">
              <a:buFont typeface="+mj-lt"/>
              <a:buAutoNum type="arabicPeriod"/>
            </a:pPr>
            <a:endParaRPr lang="en-GB" sz="2800" dirty="0" smtClean="0">
              <a:sym typeface="Wingdings" pitchFamily="2" charset="2"/>
            </a:endParaRPr>
          </a:p>
          <a:p>
            <a:pPr marL="514350" indent="-514350">
              <a:buFont typeface="+mj-lt"/>
              <a:buAutoNum type="arabicPeriod"/>
            </a:pPr>
            <a:endParaRPr lang="en-GB"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 Activity</a:t>
            </a:r>
            <a:endParaRPr lang="en-GB" dirty="0"/>
          </a:p>
        </p:txBody>
      </p:sp>
      <p:sp>
        <p:nvSpPr>
          <p:cNvPr id="3" name="Content Placeholder 2"/>
          <p:cNvSpPr>
            <a:spLocks noGrp="1"/>
          </p:cNvSpPr>
          <p:nvPr>
            <p:ph idx="1"/>
          </p:nvPr>
        </p:nvSpPr>
        <p:spPr/>
        <p:txBody>
          <a:bodyPr/>
          <a:lstStyle/>
          <a:p>
            <a:r>
              <a:rPr lang="en-GB" dirty="0" smtClean="0"/>
              <a:t>Complete the exam question.</a:t>
            </a:r>
          </a:p>
          <a:p>
            <a:r>
              <a:rPr lang="en-GB" dirty="0" smtClean="0"/>
              <a:t>You are marked out of 5</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a:t>
            </a:r>
            <a:endParaRPr lang="en-GB" dirty="0"/>
          </a:p>
        </p:txBody>
      </p:sp>
      <p:sp>
        <p:nvSpPr>
          <p:cNvPr id="3" name="Content Placeholder 2"/>
          <p:cNvSpPr>
            <a:spLocks noGrp="1"/>
          </p:cNvSpPr>
          <p:nvPr>
            <p:ph idx="1"/>
          </p:nvPr>
        </p:nvSpPr>
        <p:spPr/>
        <p:txBody>
          <a:bodyPr>
            <a:normAutofit/>
          </a:bodyPr>
          <a:lstStyle/>
          <a:p>
            <a:r>
              <a:rPr lang="en-GB" dirty="0" smtClean="0"/>
              <a:t>How does energy enter an ecosystem?</a:t>
            </a:r>
          </a:p>
          <a:p>
            <a:r>
              <a:rPr lang="en-GB" dirty="0" smtClean="0"/>
              <a:t>How is energy transferred between the organisms in the ecosystem?</a:t>
            </a:r>
          </a:p>
          <a:p>
            <a:r>
              <a:rPr lang="en-GB" dirty="0" smtClean="0"/>
              <a:t>What is meant by the terms: ‘</a:t>
            </a:r>
            <a:r>
              <a:rPr lang="en-GB" dirty="0" err="1" smtClean="0"/>
              <a:t>trophic</a:t>
            </a:r>
            <a:r>
              <a:rPr lang="en-GB" dirty="0" smtClean="0"/>
              <a:t> level’, ‘food chain’, ‘food web’, ‘producer’, ‘consumer’ and ‘decomposer’?</a:t>
            </a:r>
          </a:p>
          <a:p>
            <a:endParaRPr lang="en-GB" dirty="0"/>
          </a:p>
          <a:p>
            <a:pPr>
              <a:buNone/>
            </a:pPr>
            <a:r>
              <a:rPr lang="en-GB" sz="2800" dirty="0" smtClean="0"/>
              <a:t>Specification reference: 3.4.5</a:t>
            </a:r>
            <a:endParaRPr lang="en-GB"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Success Criteria</a:t>
            </a:r>
            <a:endParaRPr lang="en-GB" dirty="0"/>
          </a:p>
        </p:txBody>
      </p:sp>
      <p:sp>
        <p:nvSpPr>
          <p:cNvPr id="3" name="Content Placeholder 2"/>
          <p:cNvSpPr>
            <a:spLocks noGrp="1"/>
          </p:cNvSpPr>
          <p:nvPr>
            <p:ph idx="1"/>
          </p:nvPr>
        </p:nvSpPr>
        <p:spPr/>
        <p:txBody>
          <a:bodyPr>
            <a:normAutofit lnSpcReduction="10000"/>
          </a:bodyPr>
          <a:lstStyle/>
          <a:p>
            <a:r>
              <a:rPr lang="en-GB" dirty="0" smtClean="0"/>
              <a:t>I can correctly define the following key terms: Producer, Consumer, Decomposer, </a:t>
            </a:r>
            <a:r>
              <a:rPr lang="en-GB" dirty="0" err="1" smtClean="0"/>
              <a:t>Detritivore</a:t>
            </a:r>
            <a:r>
              <a:rPr lang="en-GB" dirty="0" smtClean="0"/>
              <a:t>, Food chain, </a:t>
            </a:r>
            <a:r>
              <a:rPr lang="en-GB" dirty="0" err="1" smtClean="0"/>
              <a:t>Trophic</a:t>
            </a:r>
            <a:r>
              <a:rPr lang="en-GB" dirty="0" smtClean="0"/>
              <a:t> level, Food web, Herbivore, Carnivore, Omnivore, </a:t>
            </a:r>
            <a:r>
              <a:rPr lang="en-GB" dirty="0" err="1" smtClean="0"/>
              <a:t>Heterotroph</a:t>
            </a:r>
            <a:r>
              <a:rPr lang="en-GB" dirty="0" smtClean="0"/>
              <a:t>, </a:t>
            </a:r>
            <a:r>
              <a:rPr lang="en-GB" dirty="0" err="1" smtClean="0"/>
              <a:t>Autotroph</a:t>
            </a:r>
            <a:r>
              <a:rPr lang="en-GB" dirty="0" smtClean="0"/>
              <a:t>.</a:t>
            </a:r>
          </a:p>
          <a:p>
            <a:r>
              <a:rPr lang="en-GB" dirty="0" smtClean="0"/>
              <a:t>I can draw and label food chains.</a:t>
            </a:r>
          </a:p>
          <a:p>
            <a:r>
              <a:rPr lang="en-GB" dirty="0" smtClean="0"/>
              <a:t>I can draw and label food webs.</a:t>
            </a:r>
          </a:p>
          <a:p>
            <a:r>
              <a:rPr lang="en-GB" dirty="0" smtClean="0"/>
              <a:t>I can answer exam questions on food chains and webs.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Starter Activity: In pairs can you define the following key terms? You have 5 minutes!</a:t>
            </a:r>
            <a:endParaRPr lang="en-GB" dirty="0"/>
          </a:p>
        </p:txBody>
      </p:sp>
      <p:sp>
        <p:nvSpPr>
          <p:cNvPr id="5" name="Content Placeholder 4"/>
          <p:cNvSpPr>
            <a:spLocks noGrp="1"/>
          </p:cNvSpPr>
          <p:nvPr>
            <p:ph idx="1"/>
          </p:nvPr>
        </p:nvSpPr>
        <p:spPr>
          <a:xfrm>
            <a:off x="457200" y="1600200"/>
            <a:ext cx="8229600" cy="5043510"/>
          </a:xfrm>
        </p:spPr>
        <p:txBody>
          <a:bodyPr>
            <a:normAutofit fontScale="92500" lnSpcReduction="10000"/>
          </a:bodyPr>
          <a:lstStyle/>
          <a:p>
            <a:r>
              <a:rPr lang="en-GB" dirty="0" smtClean="0"/>
              <a:t>Producer</a:t>
            </a:r>
          </a:p>
          <a:p>
            <a:r>
              <a:rPr lang="en-GB" dirty="0" smtClean="0"/>
              <a:t>Consumer</a:t>
            </a:r>
          </a:p>
          <a:p>
            <a:r>
              <a:rPr lang="en-GB" dirty="0" smtClean="0"/>
              <a:t>Decomposer</a:t>
            </a:r>
          </a:p>
          <a:p>
            <a:r>
              <a:rPr lang="en-GB" dirty="0" err="1" smtClean="0"/>
              <a:t>Detritivore</a:t>
            </a:r>
            <a:endParaRPr lang="en-GB" dirty="0" smtClean="0"/>
          </a:p>
          <a:p>
            <a:r>
              <a:rPr lang="en-GB" dirty="0" smtClean="0"/>
              <a:t>Food chain </a:t>
            </a:r>
          </a:p>
          <a:p>
            <a:r>
              <a:rPr lang="en-GB" dirty="0" err="1" smtClean="0"/>
              <a:t>Trophic</a:t>
            </a:r>
            <a:r>
              <a:rPr lang="en-GB" dirty="0" smtClean="0"/>
              <a:t> level</a:t>
            </a:r>
          </a:p>
          <a:p>
            <a:r>
              <a:rPr lang="en-GB" dirty="0" smtClean="0"/>
              <a:t>Food web</a:t>
            </a:r>
          </a:p>
          <a:p>
            <a:r>
              <a:rPr lang="en-GB" dirty="0" smtClean="0"/>
              <a:t>Herbivore</a:t>
            </a:r>
          </a:p>
          <a:p>
            <a:r>
              <a:rPr lang="en-GB" dirty="0"/>
              <a:t>C</a:t>
            </a:r>
            <a:r>
              <a:rPr lang="en-GB" dirty="0" smtClean="0"/>
              <a:t>arnivore</a:t>
            </a:r>
          </a:p>
          <a:p>
            <a:r>
              <a:rPr lang="en-GB" dirty="0" smtClean="0"/>
              <a:t>Omnivore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Producer</a:t>
            </a:r>
            <a:endParaRPr lang="en-GB" dirty="0"/>
          </a:p>
        </p:txBody>
      </p:sp>
      <p:sp>
        <p:nvSpPr>
          <p:cNvPr id="3" name="Content Placeholder 2"/>
          <p:cNvSpPr>
            <a:spLocks noGrp="1"/>
          </p:cNvSpPr>
          <p:nvPr>
            <p:ph idx="1"/>
          </p:nvPr>
        </p:nvSpPr>
        <p:spPr>
          <a:xfrm>
            <a:off x="457200" y="1285860"/>
            <a:ext cx="8229600" cy="4972072"/>
          </a:xfrm>
        </p:spPr>
        <p:txBody>
          <a:bodyPr>
            <a:normAutofit fontScale="92500" lnSpcReduction="10000"/>
          </a:bodyPr>
          <a:lstStyle/>
          <a:p>
            <a:pPr algn="just"/>
            <a:r>
              <a:rPr lang="en-GB" dirty="0" smtClean="0"/>
              <a:t>Is an </a:t>
            </a:r>
            <a:r>
              <a:rPr lang="en-GB" dirty="0" err="1">
                <a:solidFill>
                  <a:srgbClr val="FF0000"/>
                </a:solidFill>
              </a:rPr>
              <a:t>a</a:t>
            </a:r>
            <a:r>
              <a:rPr lang="en-GB" dirty="0" err="1" smtClean="0">
                <a:solidFill>
                  <a:srgbClr val="FF0000"/>
                </a:solidFill>
              </a:rPr>
              <a:t>utotroph</a:t>
            </a:r>
            <a:r>
              <a:rPr lang="en-GB" dirty="0" smtClean="0"/>
              <a:t> (organisms that can produce organic molecules from simple inorganic molecules with the aid of an additional energy source).</a:t>
            </a:r>
          </a:p>
          <a:p>
            <a:pPr algn="just"/>
            <a:r>
              <a:rPr lang="en-GB" dirty="0" smtClean="0"/>
              <a:t> Producers are more specifically </a:t>
            </a:r>
            <a:r>
              <a:rPr lang="en-GB" dirty="0" err="1" smtClean="0">
                <a:solidFill>
                  <a:srgbClr val="FF0000"/>
                </a:solidFill>
              </a:rPr>
              <a:t>photoautotrophs</a:t>
            </a:r>
            <a:r>
              <a:rPr lang="en-GB" dirty="0" smtClean="0"/>
              <a:t>, organisms that depend on </a:t>
            </a:r>
            <a:r>
              <a:rPr lang="en-GB" dirty="0" smtClean="0">
                <a:solidFill>
                  <a:srgbClr val="FF0000"/>
                </a:solidFill>
              </a:rPr>
              <a:t>photosynthesis</a:t>
            </a:r>
            <a:r>
              <a:rPr lang="en-GB" dirty="0" smtClean="0"/>
              <a:t>  i.e. </a:t>
            </a:r>
            <a:r>
              <a:rPr lang="en-GB" dirty="0"/>
              <a:t>m</a:t>
            </a:r>
            <a:r>
              <a:rPr lang="en-GB" dirty="0" smtClean="0"/>
              <a:t>anufacture substances using light energy, water and carbon dioxide.</a:t>
            </a:r>
          </a:p>
          <a:p>
            <a:pPr algn="ctr">
              <a:buNone/>
            </a:pPr>
            <a:r>
              <a:rPr lang="en-GB" dirty="0" smtClean="0"/>
              <a:t>6CO</a:t>
            </a:r>
            <a:r>
              <a:rPr lang="en-GB" baseline="-25000" dirty="0" smtClean="0"/>
              <a:t>2</a:t>
            </a:r>
            <a:r>
              <a:rPr lang="en-GB" dirty="0" smtClean="0"/>
              <a:t> + 6H</a:t>
            </a:r>
            <a:r>
              <a:rPr lang="en-GB" baseline="-25000" dirty="0" smtClean="0"/>
              <a:t>2</a:t>
            </a:r>
            <a:r>
              <a:rPr lang="en-GB" dirty="0" smtClean="0"/>
              <a:t>O + light energy </a:t>
            </a:r>
            <a:r>
              <a:rPr lang="en-GB" dirty="0" smtClean="0">
                <a:sym typeface="Wingdings" pitchFamily="2" charset="2"/>
              </a:rPr>
              <a:t> C</a:t>
            </a:r>
            <a:r>
              <a:rPr lang="en-GB" baseline="-25000" dirty="0" smtClean="0">
                <a:sym typeface="Wingdings" pitchFamily="2" charset="2"/>
              </a:rPr>
              <a:t>6</a:t>
            </a:r>
            <a:r>
              <a:rPr lang="en-GB" dirty="0" smtClean="0">
                <a:sym typeface="Wingdings" pitchFamily="2" charset="2"/>
              </a:rPr>
              <a:t>H</a:t>
            </a:r>
            <a:r>
              <a:rPr lang="en-GB" baseline="-25000" dirty="0" smtClean="0">
                <a:sym typeface="Wingdings" pitchFamily="2" charset="2"/>
              </a:rPr>
              <a:t>12</a:t>
            </a:r>
            <a:r>
              <a:rPr lang="en-GB" dirty="0" smtClean="0">
                <a:sym typeface="Wingdings" pitchFamily="2" charset="2"/>
              </a:rPr>
              <a:t>O</a:t>
            </a:r>
            <a:r>
              <a:rPr lang="en-GB" baseline="-25000" dirty="0" smtClean="0">
                <a:sym typeface="Wingdings" pitchFamily="2" charset="2"/>
              </a:rPr>
              <a:t>6 </a:t>
            </a:r>
            <a:r>
              <a:rPr lang="en-GB" dirty="0" smtClean="0">
                <a:sym typeface="Wingdings" pitchFamily="2" charset="2"/>
              </a:rPr>
              <a:t> + 6O</a:t>
            </a:r>
            <a:r>
              <a:rPr lang="en-GB" baseline="-25000" dirty="0" smtClean="0">
                <a:sym typeface="Wingdings" pitchFamily="2" charset="2"/>
              </a:rPr>
              <a:t>2</a:t>
            </a:r>
          </a:p>
          <a:p>
            <a:pPr algn="ctr">
              <a:buNone/>
            </a:pPr>
            <a:r>
              <a:rPr lang="en-GB" baseline="-25000" dirty="0" smtClean="0">
                <a:sym typeface="Wingdings" pitchFamily="2" charset="2"/>
              </a:rPr>
              <a:t>Carbon dioxide  + water + light energy  glucose + oxygen</a:t>
            </a:r>
          </a:p>
          <a:p>
            <a:pPr algn="just"/>
            <a:r>
              <a:rPr lang="en-GB" dirty="0" smtClean="0">
                <a:sym typeface="Wingdings" pitchFamily="2" charset="2"/>
              </a:rPr>
              <a:t>All green plants are producers.</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lstStyle/>
          <a:p>
            <a:r>
              <a:rPr lang="en-GB" dirty="0" smtClean="0"/>
              <a:t>Consumer</a:t>
            </a:r>
            <a:endParaRPr lang="en-GB" dirty="0"/>
          </a:p>
        </p:txBody>
      </p:sp>
      <p:sp>
        <p:nvSpPr>
          <p:cNvPr id="3" name="Content Placeholder 2"/>
          <p:cNvSpPr>
            <a:spLocks noGrp="1"/>
          </p:cNvSpPr>
          <p:nvPr>
            <p:ph idx="1"/>
          </p:nvPr>
        </p:nvSpPr>
        <p:spPr>
          <a:xfrm>
            <a:off x="457200" y="1142984"/>
            <a:ext cx="8229600" cy="5715016"/>
          </a:xfrm>
        </p:spPr>
        <p:txBody>
          <a:bodyPr>
            <a:normAutofit fontScale="85000" lnSpcReduction="20000"/>
          </a:bodyPr>
          <a:lstStyle/>
          <a:p>
            <a:pPr algn="just"/>
            <a:r>
              <a:rPr lang="en-GB" dirty="0" smtClean="0"/>
              <a:t>Is a </a:t>
            </a:r>
            <a:r>
              <a:rPr lang="en-GB" dirty="0" err="1" smtClean="0">
                <a:solidFill>
                  <a:srgbClr val="FF0000"/>
                </a:solidFill>
              </a:rPr>
              <a:t>heterotroph</a:t>
            </a:r>
            <a:r>
              <a:rPr lang="en-GB" dirty="0" smtClean="0"/>
              <a:t> – an organism that gains its nutrients from complex organic molecules.  These are broken down into simple soluble molecules by digestive enzymes and then built up again to form the organic molecules which the organism requires</a:t>
            </a:r>
            <a:r>
              <a:rPr lang="en-GB" i="1" dirty="0" smtClean="0"/>
              <a:t>.  </a:t>
            </a:r>
            <a:r>
              <a:rPr lang="en-GB" i="1" dirty="0" err="1" smtClean="0"/>
              <a:t>Heterotrophs</a:t>
            </a:r>
            <a:r>
              <a:rPr lang="en-GB" i="1" dirty="0" smtClean="0"/>
              <a:t> ultimately depend on </a:t>
            </a:r>
            <a:r>
              <a:rPr lang="en-GB" i="1" dirty="0" err="1" smtClean="0"/>
              <a:t>autotrophs</a:t>
            </a:r>
            <a:r>
              <a:rPr lang="en-GB" i="1" dirty="0" smtClean="0"/>
              <a:t>.</a:t>
            </a:r>
          </a:p>
          <a:p>
            <a:pPr algn="just"/>
            <a:r>
              <a:rPr lang="en-GB" dirty="0" smtClean="0"/>
              <a:t>Simply consumers are organisms that obtain their energy by feeding on (consuming) other organisms rather than using the energy of sunlight directly.</a:t>
            </a:r>
          </a:p>
          <a:p>
            <a:pPr algn="just"/>
            <a:r>
              <a:rPr lang="en-GB" dirty="0" smtClean="0"/>
              <a:t>All animals are consumers.  Those that directly eat producers are </a:t>
            </a:r>
            <a:r>
              <a:rPr lang="en-GB" dirty="0" smtClean="0">
                <a:solidFill>
                  <a:srgbClr val="FF0000"/>
                </a:solidFill>
              </a:rPr>
              <a:t>primary consumers. </a:t>
            </a:r>
            <a:r>
              <a:rPr lang="en-GB" dirty="0" smtClean="0"/>
              <a:t>Those eating primary consumers are called </a:t>
            </a:r>
            <a:r>
              <a:rPr lang="en-GB" dirty="0" smtClean="0">
                <a:solidFill>
                  <a:srgbClr val="FF0000"/>
                </a:solidFill>
              </a:rPr>
              <a:t>secondary consumers</a:t>
            </a:r>
            <a:r>
              <a:rPr lang="en-GB" dirty="0" smtClean="0"/>
              <a:t>.  Those eating secondary consumers are called </a:t>
            </a:r>
            <a:r>
              <a:rPr lang="en-GB" dirty="0" smtClean="0">
                <a:solidFill>
                  <a:srgbClr val="FF0000"/>
                </a:solidFill>
              </a:rPr>
              <a:t>tertiary consumers</a:t>
            </a:r>
            <a:r>
              <a:rPr lang="en-GB" dirty="0" smtClean="0"/>
              <a:t>. Secondary and tertiary consumers are usually </a:t>
            </a:r>
            <a:r>
              <a:rPr lang="en-GB" dirty="0" smtClean="0">
                <a:solidFill>
                  <a:srgbClr val="FF0000"/>
                </a:solidFill>
              </a:rPr>
              <a:t>predators</a:t>
            </a:r>
            <a:r>
              <a:rPr lang="en-GB" dirty="0" smtClean="0"/>
              <a:t> but they may also be </a:t>
            </a:r>
            <a:r>
              <a:rPr lang="en-GB" dirty="0" smtClean="0">
                <a:solidFill>
                  <a:srgbClr val="FF0000"/>
                </a:solidFill>
              </a:rPr>
              <a:t>scavengers</a:t>
            </a:r>
            <a:r>
              <a:rPr lang="en-GB" dirty="0" smtClean="0"/>
              <a:t> or </a:t>
            </a:r>
            <a:r>
              <a:rPr lang="en-GB" dirty="0" smtClean="0">
                <a:solidFill>
                  <a:srgbClr val="FF0000"/>
                </a:solidFill>
              </a:rPr>
              <a:t>parasites</a:t>
            </a:r>
            <a:r>
              <a:rPr lang="en-GB"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Decomposer</a:t>
            </a:r>
            <a:endParaRPr lang="en-GB" dirty="0"/>
          </a:p>
        </p:txBody>
      </p:sp>
      <p:sp>
        <p:nvSpPr>
          <p:cNvPr id="3" name="Content Placeholder 2"/>
          <p:cNvSpPr>
            <a:spLocks noGrp="1"/>
          </p:cNvSpPr>
          <p:nvPr>
            <p:ph idx="1"/>
          </p:nvPr>
        </p:nvSpPr>
        <p:spPr/>
        <p:txBody>
          <a:bodyPr/>
          <a:lstStyle/>
          <a:p>
            <a:pPr algn="just"/>
            <a:r>
              <a:rPr lang="en-GB" dirty="0" smtClean="0"/>
              <a:t>A microorganism (</a:t>
            </a:r>
            <a:r>
              <a:rPr lang="en-GB" dirty="0" smtClean="0">
                <a:solidFill>
                  <a:srgbClr val="FF0000"/>
                </a:solidFill>
              </a:rPr>
              <a:t>bacteria</a:t>
            </a:r>
            <a:r>
              <a:rPr lang="en-GB" dirty="0" smtClean="0"/>
              <a:t> and </a:t>
            </a:r>
            <a:r>
              <a:rPr lang="en-GB" dirty="0" smtClean="0">
                <a:solidFill>
                  <a:srgbClr val="FF0000"/>
                </a:solidFill>
              </a:rPr>
              <a:t>fungi</a:t>
            </a:r>
            <a:r>
              <a:rPr lang="en-GB" dirty="0" smtClean="0"/>
              <a:t>) that breaks down the organic compounds in </a:t>
            </a:r>
            <a:r>
              <a:rPr lang="en-GB" dirty="0" smtClean="0">
                <a:solidFill>
                  <a:srgbClr val="FF0000"/>
                </a:solidFill>
              </a:rPr>
              <a:t>dead</a:t>
            </a:r>
            <a:r>
              <a:rPr lang="en-GB" dirty="0" smtClean="0"/>
              <a:t> material and </a:t>
            </a:r>
            <a:r>
              <a:rPr lang="en-GB" dirty="0" smtClean="0">
                <a:solidFill>
                  <a:srgbClr val="FF0000"/>
                </a:solidFill>
              </a:rPr>
              <a:t>waste</a:t>
            </a:r>
            <a:r>
              <a:rPr lang="en-GB" dirty="0" smtClean="0"/>
              <a:t> products into carbon dioxide, water and simple inorganic ions.  Decomposition releases valuable minerals and elements in a form that can be absorbed by plants and so contribute to </a:t>
            </a:r>
            <a:r>
              <a:rPr lang="en-GB" dirty="0" smtClean="0">
                <a:solidFill>
                  <a:srgbClr val="FF0000"/>
                </a:solidFill>
              </a:rPr>
              <a:t>recycling</a:t>
            </a:r>
            <a:r>
              <a:rPr lang="en-GB" dirty="0" smtClean="0"/>
              <a:t>.   </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Detritivore</a:t>
            </a:r>
            <a:endParaRPr lang="en-GB" dirty="0"/>
          </a:p>
        </p:txBody>
      </p:sp>
      <p:sp>
        <p:nvSpPr>
          <p:cNvPr id="3" name="Content Placeholder 2"/>
          <p:cNvSpPr>
            <a:spLocks noGrp="1"/>
          </p:cNvSpPr>
          <p:nvPr>
            <p:ph idx="1"/>
          </p:nvPr>
        </p:nvSpPr>
        <p:spPr/>
        <p:txBody>
          <a:bodyPr>
            <a:normAutofit lnSpcReduction="10000"/>
          </a:bodyPr>
          <a:lstStyle/>
          <a:p>
            <a:pPr algn="just"/>
            <a:r>
              <a:rPr lang="en-GB" dirty="0" smtClean="0"/>
              <a:t>An animal which feeds on pieces of </a:t>
            </a:r>
            <a:r>
              <a:rPr lang="en-GB" dirty="0" smtClean="0">
                <a:solidFill>
                  <a:srgbClr val="FF0000"/>
                </a:solidFill>
              </a:rPr>
              <a:t>partly broken down </a:t>
            </a:r>
            <a:r>
              <a:rPr lang="en-GB" dirty="0" smtClean="0"/>
              <a:t>plant or animal </a:t>
            </a:r>
            <a:r>
              <a:rPr lang="en-GB" dirty="0" smtClean="0">
                <a:solidFill>
                  <a:srgbClr val="FF0000"/>
                </a:solidFill>
              </a:rPr>
              <a:t>tissue</a:t>
            </a:r>
            <a:r>
              <a:rPr lang="en-GB" dirty="0" smtClean="0"/>
              <a:t> known as </a:t>
            </a:r>
            <a:r>
              <a:rPr lang="en-GB" dirty="0" smtClean="0">
                <a:solidFill>
                  <a:srgbClr val="FF0000"/>
                </a:solidFill>
              </a:rPr>
              <a:t>detritus</a:t>
            </a:r>
            <a:r>
              <a:rPr lang="en-GB" dirty="0" smtClean="0"/>
              <a:t>.  Many soil organisms such as </a:t>
            </a:r>
            <a:r>
              <a:rPr lang="en-GB" dirty="0" smtClean="0">
                <a:solidFill>
                  <a:srgbClr val="FF0000"/>
                </a:solidFill>
              </a:rPr>
              <a:t>earthworms</a:t>
            </a:r>
            <a:r>
              <a:rPr lang="en-GB" dirty="0" smtClean="0"/>
              <a:t> and </a:t>
            </a:r>
            <a:r>
              <a:rPr lang="en-GB" dirty="0" smtClean="0">
                <a:solidFill>
                  <a:srgbClr val="FF0000"/>
                </a:solidFill>
              </a:rPr>
              <a:t>woodlice</a:t>
            </a:r>
            <a:r>
              <a:rPr lang="en-GB" dirty="0" smtClean="0"/>
              <a:t> are </a:t>
            </a:r>
            <a:r>
              <a:rPr lang="en-GB" dirty="0" err="1" smtClean="0"/>
              <a:t>detritivores</a:t>
            </a:r>
            <a:r>
              <a:rPr lang="en-GB" dirty="0" smtClean="0"/>
              <a:t>.  Together with decomposers, they play an important part in the cycling of soil nutrients.  </a:t>
            </a:r>
            <a:r>
              <a:rPr lang="en-GB" dirty="0" err="1" smtClean="0"/>
              <a:t>Detritivores</a:t>
            </a:r>
            <a:r>
              <a:rPr lang="en-GB" dirty="0" smtClean="0"/>
              <a:t> break up tissue exposing a much </a:t>
            </a:r>
            <a:r>
              <a:rPr lang="en-GB" dirty="0" smtClean="0">
                <a:solidFill>
                  <a:srgbClr val="FF0000"/>
                </a:solidFill>
              </a:rPr>
              <a:t>greater surface area </a:t>
            </a:r>
            <a:r>
              <a:rPr lang="en-GB" dirty="0" smtClean="0"/>
              <a:t>to attack and break down by decomposers.  This increases the rate of decomposition.</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Food chains</a:t>
            </a:r>
            <a:endParaRPr lang="en-GB" dirty="0"/>
          </a:p>
        </p:txBody>
      </p:sp>
      <p:sp>
        <p:nvSpPr>
          <p:cNvPr id="3" name="Content Placeholder 2"/>
          <p:cNvSpPr>
            <a:spLocks noGrp="1"/>
          </p:cNvSpPr>
          <p:nvPr>
            <p:ph idx="1"/>
          </p:nvPr>
        </p:nvSpPr>
        <p:spPr>
          <a:xfrm>
            <a:off x="142844" y="1600200"/>
            <a:ext cx="8786874" cy="4525963"/>
          </a:xfrm>
        </p:spPr>
        <p:txBody>
          <a:bodyPr>
            <a:normAutofit lnSpcReduction="10000"/>
          </a:bodyPr>
          <a:lstStyle/>
          <a:p>
            <a:pPr algn="just"/>
            <a:r>
              <a:rPr lang="en-GB" sz="2800" dirty="0" smtClean="0"/>
              <a:t>A sequence which represents the way in which energy is transferred from one organism to another in a community.  An example of a food chain would be:</a:t>
            </a:r>
          </a:p>
          <a:p>
            <a:pPr>
              <a:buNone/>
            </a:pPr>
            <a:r>
              <a:rPr lang="en-GB" sz="2000" dirty="0" smtClean="0"/>
              <a:t>Nettle plant </a:t>
            </a:r>
            <a:r>
              <a:rPr lang="en-GB" sz="2000" dirty="0" smtClean="0">
                <a:sym typeface="Wingdings" pitchFamily="2" charset="2"/>
              </a:rPr>
              <a:t> large nettle aphid  two-spot ladybird  blue tit  sparrow hawk.</a:t>
            </a:r>
          </a:p>
          <a:p>
            <a:r>
              <a:rPr lang="en-GB" sz="2800" dirty="0" smtClean="0"/>
              <a:t>Each stage in a food chain is referred to as a </a:t>
            </a:r>
            <a:r>
              <a:rPr lang="en-GB" sz="2800" dirty="0" err="1" smtClean="0"/>
              <a:t>trophic</a:t>
            </a:r>
            <a:r>
              <a:rPr lang="en-GB" sz="2800" dirty="0" smtClean="0"/>
              <a:t> level.  The arrows in a food chain represent the direction of energy flow.  Energy is lost at each stage by processes such as respiration.  This means it is rare for any food chain to have more than five links.</a:t>
            </a:r>
          </a:p>
          <a:p>
            <a:pPr>
              <a:buNone/>
            </a:pPr>
            <a:r>
              <a:rPr lang="en-GB" sz="2800" dirty="0" smtClean="0"/>
              <a:t>	</a:t>
            </a:r>
            <a:r>
              <a:rPr lang="en-GB" sz="2800" dirty="0" smtClean="0">
                <a:solidFill>
                  <a:srgbClr val="FF0000"/>
                </a:solidFill>
              </a:rPr>
              <a:t>Question: Can you label the five </a:t>
            </a:r>
            <a:r>
              <a:rPr lang="en-GB" sz="2800" dirty="0" err="1" smtClean="0">
                <a:solidFill>
                  <a:srgbClr val="FF0000"/>
                </a:solidFill>
              </a:rPr>
              <a:t>trophic</a:t>
            </a:r>
            <a:r>
              <a:rPr lang="en-GB" sz="2800" dirty="0" smtClean="0">
                <a:solidFill>
                  <a:srgbClr val="FF0000"/>
                </a:solidFill>
              </a:rPr>
              <a:t> levels in the food chain above?</a:t>
            </a:r>
            <a:endParaRPr lang="en-GB" sz="2800"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891</Words>
  <Application>Microsoft Office PowerPoint</Application>
  <PresentationFormat>On-screen Show (4:3)</PresentationFormat>
  <Paragraphs>97</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(5) Energy and ecosystems</vt:lpstr>
      <vt:lpstr>Learning objectives:</vt:lpstr>
      <vt:lpstr>Success Criteria</vt:lpstr>
      <vt:lpstr>Starter Activity: In pairs can you define the following key terms? You have 5 minutes!</vt:lpstr>
      <vt:lpstr>Producer</vt:lpstr>
      <vt:lpstr>Consumer</vt:lpstr>
      <vt:lpstr>Decomposer</vt:lpstr>
      <vt:lpstr>Detritivore</vt:lpstr>
      <vt:lpstr>Food chains</vt:lpstr>
      <vt:lpstr>Activity:  Complete the table below to give 3 examples of food chains.</vt:lpstr>
      <vt:lpstr>Food webs</vt:lpstr>
      <vt:lpstr>Food chains can be linked to form food webs</vt:lpstr>
      <vt:lpstr>Add these organisms to your food web.</vt:lpstr>
      <vt:lpstr>Food chains can be linked to form food webs</vt:lpstr>
      <vt:lpstr>You have 5 minutes to make as many different food chains as you can from your food web?</vt:lpstr>
      <vt:lpstr>Plenary Activity</vt:lpstr>
    </vt:vector>
  </TitlesOfParts>
  <Company>RM plc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Energy and ecosystems</dc:title>
  <dc:creator> </dc:creator>
  <cp:lastModifiedBy> </cp:lastModifiedBy>
  <cp:revision>25</cp:revision>
  <dcterms:created xsi:type="dcterms:W3CDTF">2010-06-22T07:43:30Z</dcterms:created>
  <dcterms:modified xsi:type="dcterms:W3CDTF">2010-06-23T20:12:32Z</dcterms:modified>
</cp:coreProperties>
</file>